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82" r:id="rId1"/>
  </p:sldMasterIdLst>
  <p:sldIdLst>
    <p:sldId id="256" r:id="rId2"/>
    <p:sldId id="412" r:id="rId3"/>
    <p:sldId id="413" r:id="rId4"/>
    <p:sldId id="415" r:id="rId5"/>
    <p:sldId id="416" r:id="rId6"/>
    <p:sldId id="414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398" r:id="rId22"/>
    <p:sldId id="431" r:id="rId23"/>
    <p:sldId id="432" r:id="rId24"/>
    <p:sldId id="433" r:id="rId25"/>
    <p:sldId id="434" r:id="rId26"/>
    <p:sldId id="435" r:id="rId27"/>
    <p:sldId id="436" r:id="rId28"/>
    <p:sldId id="437" r:id="rId29"/>
    <p:sldId id="438" r:id="rId30"/>
    <p:sldId id="439" r:id="rId31"/>
    <p:sldId id="440" r:id="rId32"/>
    <p:sldId id="441" r:id="rId33"/>
    <p:sldId id="442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795" userDrawn="1">
          <p15:clr>
            <a:srgbClr val="A4A3A4"/>
          </p15:clr>
        </p15:guide>
        <p15:guide id="3" orient="horz" pos="2268">
          <p15:clr>
            <a:srgbClr val="A4A3A4"/>
          </p15:clr>
        </p15:guide>
        <p15:guide id="4" pos="38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381D9"/>
    <a:srgbClr val="8238BA"/>
    <a:srgbClr val="FFFF81"/>
    <a:srgbClr val="FFFF99"/>
    <a:srgbClr val="FD6A5F"/>
    <a:srgbClr val="DB1203"/>
    <a:srgbClr val="1199FF"/>
    <a:srgbClr val="0083E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1" autoAdjust="0"/>
    <p:restoredTop sz="99200" autoAdjust="0"/>
  </p:normalViewPr>
  <p:slideViewPr>
    <p:cSldViewPr snapToGrid="0">
      <p:cViewPr varScale="1">
        <p:scale>
          <a:sx n="71" d="100"/>
          <a:sy n="71" d="100"/>
        </p:scale>
        <p:origin x="510" y="60"/>
      </p:cViewPr>
      <p:guideLst>
        <p:guide orient="horz" pos="2251"/>
        <p:guide pos="3795"/>
        <p:guide orient="horz" pos="2268"/>
        <p:guide pos="38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10DFE-236C-47F1-8508-DBCD79A0671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2C0DC0-2100-470D-AA40-AEF052BA67CD}">
      <dgm:prSet phldrT="[Текст]" custT="1"/>
      <dgm:spPr/>
      <dgm:t>
        <a:bodyPr/>
        <a:lstStyle/>
        <a:p>
          <a:pPr algn="l"/>
          <a:r>
            <a:rPr lang="ru-RU" sz="1800" dirty="0" smtClean="0"/>
            <a:t>- проводится один раз в неделю </a:t>
          </a:r>
          <a:endParaRPr lang="ru-RU" sz="1800" dirty="0"/>
        </a:p>
      </dgm:t>
    </dgm:pt>
    <dgm:pt modelId="{ABD5D7CC-8E05-427D-9641-EA77C59250F9}" type="parTrans" cxnId="{D330453E-6019-47C1-A1E9-1513881123F7}">
      <dgm:prSet/>
      <dgm:spPr/>
      <dgm:t>
        <a:bodyPr/>
        <a:lstStyle/>
        <a:p>
          <a:pPr algn="l"/>
          <a:endParaRPr lang="ru-RU"/>
        </a:p>
      </dgm:t>
    </dgm:pt>
    <dgm:pt modelId="{814E63C5-AEA4-4EEC-8C0F-4FE9C5287C62}" type="sibTrans" cxnId="{D330453E-6019-47C1-A1E9-1513881123F7}">
      <dgm:prSet/>
      <dgm:spPr/>
      <dgm:t>
        <a:bodyPr/>
        <a:lstStyle/>
        <a:p>
          <a:pPr algn="l"/>
          <a:endParaRPr lang="ru-RU"/>
        </a:p>
      </dgm:t>
    </dgm:pt>
    <dgm:pt modelId="{3EC76CB8-CA64-4CDE-9DEC-0E9DDAC2A2F3}">
      <dgm:prSet phldrT="[Текст]" custT="1"/>
      <dgm:spPr/>
      <dgm:t>
        <a:bodyPr/>
        <a:lstStyle/>
        <a:p>
          <a:pPr algn="l"/>
          <a:endParaRPr lang="ru-RU" sz="1800" dirty="0" smtClean="0"/>
        </a:p>
        <a:p>
          <a:pPr algn="l"/>
          <a:r>
            <a:rPr lang="ru-RU" sz="1800" dirty="0" smtClean="0"/>
            <a:t>- учащиеся получают заранее учебные задания, при этом указываются сроки их выполнения</a:t>
          </a:r>
          <a:endParaRPr lang="ru-RU" sz="1800" dirty="0"/>
        </a:p>
      </dgm:t>
    </dgm:pt>
    <dgm:pt modelId="{9DB33570-DCF8-4216-8D63-16170449F19A}" type="parTrans" cxnId="{FA0DE32E-E2E4-46C7-B5DE-F3BF958DC1F5}">
      <dgm:prSet/>
      <dgm:spPr/>
      <dgm:t>
        <a:bodyPr/>
        <a:lstStyle/>
        <a:p>
          <a:pPr algn="l"/>
          <a:endParaRPr lang="ru-RU"/>
        </a:p>
      </dgm:t>
    </dgm:pt>
    <dgm:pt modelId="{02DF7BDC-9FE9-4F47-8CA3-6A51D05F76D2}" type="sibTrans" cxnId="{FA0DE32E-E2E4-46C7-B5DE-F3BF958DC1F5}">
      <dgm:prSet/>
      <dgm:spPr/>
      <dgm:t>
        <a:bodyPr/>
        <a:lstStyle/>
        <a:p>
          <a:pPr algn="l"/>
          <a:endParaRPr lang="ru-RU"/>
        </a:p>
      </dgm:t>
    </dgm:pt>
    <dgm:pt modelId="{FD465AD7-F867-4A37-A90D-A8B67B5EDDDC}">
      <dgm:prSet phldrT="[Текст]" custT="1"/>
      <dgm:spPr/>
      <dgm:t>
        <a:bodyPr/>
        <a:lstStyle/>
        <a:p>
          <a:pPr algn="l"/>
          <a:endParaRPr lang="ru-RU" sz="1800" dirty="0" smtClean="0"/>
        </a:p>
        <a:p>
          <a:pPr algn="l"/>
          <a:r>
            <a:rPr lang="ru-RU" sz="1800" dirty="0" smtClean="0"/>
            <a:t>- все необходимые для работы учащихся кабинеты открыты, в них находятся учителя, психологи</a:t>
          </a:r>
          <a:endParaRPr lang="ru-RU" sz="1800" dirty="0"/>
        </a:p>
      </dgm:t>
    </dgm:pt>
    <dgm:pt modelId="{6B31C663-235F-4A68-B2AC-52206E15861B}" type="parTrans" cxnId="{060522B4-EFE1-4826-964C-DFB404ED1247}">
      <dgm:prSet/>
      <dgm:spPr/>
      <dgm:t>
        <a:bodyPr/>
        <a:lstStyle/>
        <a:p>
          <a:pPr algn="l"/>
          <a:endParaRPr lang="ru-RU"/>
        </a:p>
      </dgm:t>
    </dgm:pt>
    <dgm:pt modelId="{62FFFF55-2250-4DC1-BD35-6DB8E96D43E4}" type="sibTrans" cxnId="{060522B4-EFE1-4826-964C-DFB404ED1247}">
      <dgm:prSet/>
      <dgm:spPr/>
      <dgm:t>
        <a:bodyPr/>
        <a:lstStyle/>
        <a:p>
          <a:pPr algn="l"/>
          <a:endParaRPr lang="ru-RU"/>
        </a:p>
      </dgm:t>
    </dgm:pt>
    <dgm:pt modelId="{148EB8F3-104E-4D3F-B6EA-C0D9C5B19701}">
      <dgm:prSet custT="1"/>
      <dgm:spPr/>
      <dgm:t>
        <a:bodyPr/>
        <a:lstStyle/>
        <a:p>
          <a:pPr algn="l"/>
          <a:r>
            <a:rPr lang="ru-RU" sz="1800" dirty="0" smtClean="0"/>
            <a:t>- обязательно работает библиотека </a:t>
          </a:r>
          <a:endParaRPr lang="ru-RU" sz="1800" dirty="0"/>
        </a:p>
      </dgm:t>
    </dgm:pt>
    <dgm:pt modelId="{E749E860-7A9F-4A79-BEEF-37629639FF68}" type="parTrans" cxnId="{60E5F3FB-A8A6-4643-A130-1C806196B85B}">
      <dgm:prSet/>
      <dgm:spPr/>
      <dgm:t>
        <a:bodyPr/>
        <a:lstStyle/>
        <a:p>
          <a:pPr algn="l"/>
          <a:endParaRPr lang="ru-RU"/>
        </a:p>
      </dgm:t>
    </dgm:pt>
    <dgm:pt modelId="{A71483EE-E063-4ABD-B5A4-60B27D74F810}" type="sibTrans" cxnId="{60E5F3FB-A8A6-4643-A130-1C806196B85B}">
      <dgm:prSet/>
      <dgm:spPr/>
      <dgm:t>
        <a:bodyPr/>
        <a:lstStyle/>
        <a:p>
          <a:pPr algn="l"/>
          <a:endParaRPr lang="ru-RU"/>
        </a:p>
      </dgm:t>
    </dgm:pt>
    <dgm:pt modelId="{EB9C57E8-C9C3-4441-A1D9-7E30122F4558}" type="pres">
      <dgm:prSet presAssocID="{A0110DFE-236C-47F1-8508-DBCD79A067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F1915-8D8C-4032-970A-7CBEA261A5E8}" type="pres">
      <dgm:prSet presAssocID="{532C0DC0-2100-470D-AA40-AEF052BA67CD}" presName="circle1" presStyleLbl="node1" presStyleIdx="0" presStyleCnt="4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FD7EBDE9-6C6A-4717-A8D4-F2347E44D94E}" type="pres">
      <dgm:prSet presAssocID="{532C0DC0-2100-470D-AA40-AEF052BA67CD}" presName="space" presStyleCnt="0"/>
      <dgm:spPr/>
    </dgm:pt>
    <dgm:pt modelId="{BF627A48-1FCE-49B8-95BF-8720AD14E17B}" type="pres">
      <dgm:prSet presAssocID="{532C0DC0-2100-470D-AA40-AEF052BA67CD}" presName="rect1" presStyleLbl="alignAcc1" presStyleIdx="0" presStyleCnt="4" custScaleX="133478" custScaleY="100000" custLinFactNeighborX="-3320" custLinFactNeighborY="-268"/>
      <dgm:spPr/>
      <dgm:t>
        <a:bodyPr/>
        <a:lstStyle/>
        <a:p>
          <a:endParaRPr lang="ru-RU"/>
        </a:p>
      </dgm:t>
    </dgm:pt>
    <dgm:pt modelId="{097E6014-E094-4C80-B698-05E1E20E4FDC}" type="pres">
      <dgm:prSet presAssocID="{3EC76CB8-CA64-4CDE-9DEC-0E9DDAC2A2F3}" presName="vertSpace2" presStyleLbl="node1" presStyleIdx="0" presStyleCnt="4"/>
      <dgm:spPr/>
    </dgm:pt>
    <dgm:pt modelId="{2DB9D03C-64A1-4404-91DD-AC2A8F045717}" type="pres">
      <dgm:prSet presAssocID="{3EC76CB8-CA64-4CDE-9DEC-0E9DDAC2A2F3}" presName="circle2" presStyleLbl="node1" presStyleIdx="1" presStyleCnt="4" custLinFactNeighborX="-5461" custLinFactNeighborY="-5150"/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842CA97F-1F55-4BE7-A75A-B1C90C07E4DA}" type="pres">
      <dgm:prSet presAssocID="{3EC76CB8-CA64-4CDE-9DEC-0E9DDAC2A2F3}" presName="rect2" presStyleLbl="alignAcc1" presStyleIdx="1" presStyleCnt="4" custScaleX="128730" custScaleY="66403" custLinFactNeighborX="1341" custLinFactNeighborY="-21385"/>
      <dgm:spPr/>
      <dgm:t>
        <a:bodyPr/>
        <a:lstStyle/>
        <a:p>
          <a:endParaRPr lang="ru-RU"/>
        </a:p>
      </dgm:t>
    </dgm:pt>
    <dgm:pt modelId="{535F1494-1474-40BC-8748-E07F14DAFFA6}" type="pres">
      <dgm:prSet presAssocID="{FD465AD7-F867-4A37-A90D-A8B67B5EDDDC}" presName="vertSpace3" presStyleLbl="node1" presStyleIdx="1" presStyleCnt="4"/>
      <dgm:spPr/>
    </dgm:pt>
    <dgm:pt modelId="{25D17889-3F99-4458-8A54-8C0C4555B69E}" type="pres">
      <dgm:prSet presAssocID="{FD465AD7-F867-4A37-A90D-A8B67B5EDDDC}" presName="circle3" presStyleLbl="node1" presStyleIdx="2" presStyleCnt="4" custLinFactNeighborX="-14538" custLinFactNeighborY="2664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6E560286-43C0-4ABB-9904-DA82D8BF3777}" type="pres">
      <dgm:prSet presAssocID="{FD465AD7-F867-4A37-A90D-A8B67B5EDDDC}" presName="rect3" presStyleLbl="alignAcc1" presStyleIdx="2" presStyleCnt="4" custScaleX="115503" custScaleY="56042" custLinFactNeighborX="184" custLinFactNeighborY="-26650"/>
      <dgm:spPr/>
      <dgm:t>
        <a:bodyPr/>
        <a:lstStyle/>
        <a:p>
          <a:endParaRPr lang="ru-RU"/>
        </a:p>
      </dgm:t>
    </dgm:pt>
    <dgm:pt modelId="{5A3C9B95-294A-4C3F-92E3-7DE60B091B3B}" type="pres">
      <dgm:prSet presAssocID="{148EB8F3-104E-4D3F-B6EA-C0D9C5B19701}" presName="vertSpace4" presStyleLbl="node1" presStyleIdx="2" presStyleCnt="4"/>
      <dgm:spPr/>
    </dgm:pt>
    <dgm:pt modelId="{959AFF41-F6EF-4262-BD11-28776B129969}" type="pres">
      <dgm:prSet presAssocID="{148EB8F3-104E-4D3F-B6EA-C0D9C5B19701}" presName="circle4" presStyleLbl="node1" presStyleIdx="3" presStyleCnt="4" custScaleY="118046" custLinFactNeighborX="-34464" custLinFactNeighborY="17420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45BB5FEE-BE56-44B9-862C-8FF25A93F745}" type="pres">
      <dgm:prSet presAssocID="{148EB8F3-104E-4D3F-B6EA-C0D9C5B19701}" presName="rect4" presStyleLbl="alignAcc1" presStyleIdx="3" presStyleCnt="4" custScaleX="104385" custScaleY="66218" custLinFactNeighborX="-3581" custLinFactNeighborY="-27607"/>
      <dgm:spPr/>
      <dgm:t>
        <a:bodyPr/>
        <a:lstStyle/>
        <a:p>
          <a:endParaRPr lang="ru-RU"/>
        </a:p>
      </dgm:t>
    </dgm:pt>
    <dgm:pt modelId="{AFF3DF73-E3D5-42E9-B72B-014631FCDBED}" type="pres">
      <dgm:prSet presAssocID="{532C0DC0-2100-470D-AA40-AEF052BA67C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27EB6-4C54-4E52-9511-8BC7F9FAE7D1}" type="pres">
      <dgm:prSet presAssocID="{3EC76CB8-CA64-4CDE-9DEC-0E9DDAC2A2F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E788-EA0E-48A4-8999-102C37C113EC}" type="pres">
      <dgm:prSet presAssocID="{FD465AD7-F867-4A37-A90D-A8B67B5EDDD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538B0-B70F-4610-BF2D-8834F2021AEF}" type="pres">
      <dgm:prSet presAssocID="{148EB8F3-104E-4D3F-B6EA-C0D9C5B1970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421007-0E4F-4CF1-9C8E-E2ABA75CEBD1}" type="presOf" srcId="{FD465AD7-F867-4A37-A90D-A8B67B5EDDDC}" destId="{6E560286-43C0-4ABB-9904-DA82D8BF3777}" srcOrd="0" destOrd="0" presId="urn:microsoft.com/office/officeart/2005/8/layout/target3"/>
    <dgm:cxn modelId="{E74E53C9-3940-4AE6-AAD3-ACAA40A01F75}" type="presOf" srcId="{A0110DFE-236C-47F1-8508-DBCD79A06715}" destId="{EB9C57E8-C9C3-4441-A1D9-7E30122F4558}" srcOrd="0" destOrd="0" presId="urn:microsoft.com/office/officeart/2005/8/layout/target3"/>
    <dgm:cxn modelId="{FA0DE32E-E2E4-46C7-B5DE-F3BF958DC1F5}" srcId="{A0110DFE-236C-47F1-8508-DBCD79A06715}" destId="{3EC76CB8-CA64-4CDE-9DEC-0E9DDAC2A2F3}" srcOrd="1" destOrd="0" parTransId="{9DB33570-DCF8-4216-8D63-16170449F19A}" sibTransId="{02DF7BDC-9FE9-4F47-8CA3-6A51D05F76D2}"/>
    <dgm:cxn modelId="{2318BA5E-5929-464B-85DA-F0DB4814B607}" type="presOf" srcId="{148EB8F3-104E-4D3F-B6EA-C0D9C5B19701}" destId="{4E7538B0-B70F-4610-BF2D-8834F2021AEF}" srcOrd="1" destOrd="0" presId="urn:microsoft.com/office/officeart/2005/8/layout/target3"/>
    <dgm:cxn modelId="{421CDD61-F720-4682-8B84-7F92A514D65F}" type="presOf" srcId="{148EB8F3-104E-4D3F-B6EA-C0D9C5B19701}" destId="{45BB5FEE-BE56-44B9-862C-8FF25A93F745}" srcOrd="0" destOrd="0" presId="urn:microsoft.com/office/officeart/2005/8/layout/target3"/>
    <dgm:cxn modelId="{8121D055-E280-41B5-9257-7C593C125BC7}" type="presOf" srcId="{532C0DC0-2100-470D-AA40-AEF052BA67CD}" destId="{AFF3DF73-E3D5-42E9-B72B-014631FCDBED}" srcOrd="1" destOrd="0" presId="urn:microsoft.com/office/officeart/2005/8/layout/target3"/>
    <dgm:cxn modelId="{FB5609C2-648E-4BBF-B1FD-01F2BCE3E24E}" type="presOf" srcId="{532C0DC0-2100-470D-AA40-AEF052BA67CD}" destId="{BF627A48-1FCE-49B8-95BF-8720AD14E17B}" srcOrd="0" destOrd="0" presId="urn:microsoft.com/office/officeart/2005/8/layout/target3"/>
    <dgm:cxn modelId="{D330453E-6019-47C1-A1E9-1513881123F7}" srcId="{A0110DFE-236C-47F1-8508-DBCD79A06715}" destId="{532C0DC0-2100-470D-AA40-AEF052BA67CD}" srcOrd="0" destOrd="0" parTransId="{ABD5D7CC-8E05-427D-9641-EA77C59250F9}" sibTransId="{814E63C5-AEA4-4EEC-8C0F-4FE9C5287C62}"/>
    <dgm:cxn modelId="{C026B3AE-503F-408C-920A-8A84091CA6F5}" type="presOf" srcId="{3EC76CB8-CA64-4CDE-9DEC-0E9DDAC2A2F3}" destId="{842CA97F-1F55-4BE7-A75A-B1C90C07E4DA}" srcOrd="0" destOrd="0" presId="urn:microsoft.com/office/officeart/2005/8/layout/target3"/>
    <dgm:cxn modelId="{8D6EDDFE-0963-4CCE-B867-67DCE44B54C0}" type="presOf" srcId="{3EC76CB8-CA64-4CDE-9DEC-0E9DDAC2A2F3}" destId="{FFA27EB6-4C54-4E52-9511-8BC7F9FAE7D1}" srcOrd="1" destOrd="0" presId="urn:microsoft.com/office/officeart/2005/8/layout/target3"/>
    <dgm:cxn modelId="{2F766969-36FA-4C19-93F4-455633F3EC28}" type="presOf" srcId="{FD465AD7-F867-4A37-A90D-A8B67B5EDDDC}" destId="{A875E788-EA0E-48A4-8999-102C37C113EC}" srcOrd="1" destOrd="0" presId="urn:microsoft.com/office/officeart/2005/8/layout/target3"/>
    <dgm:cxn modelId="{060522B4-EFE1-4826-964C-DFB404ED1247}" srcId="{A0110DFE-236C-47F1-8508-DBCD79A06715}" destId="{FD465AD7-F867-4A37-A90D-A8B67B5EDDDC}" srcOrd="2" destOrd="0" parTransId="{6B31C663-235F-4A68-B2AC-52206E15861B}" sibTransId="{62FFFF55-2250-4DC1-BD35-6DB8E96D43E4}"/>
    <dgm:cxn modelId="{60E5F3FB-A8A6-4643-A130-1C806196B85B}" srcId="{A0110DFE-236C-47F1-8508-DBCD79A06715}" destId="{148EB8F3-104E-4D3F-B6EA-C0D9C5B19701}" srcOrd="3" destOrd="0" parTransId="{E749E860-7A9F-4A79-BEEF-37629639FF68}" sibTransId="{A71483EE-E063-4ABD-B5A4-60B27D74F810}"/>
    <dgm:cxn modelId="{9D8B92EF-AAB1-476C-B813-B945E33ADDAB}" type="presParOf" srcId="{EB9C57E8-C9C3-4441-A1D9-7E30122F4558}" destId="{0D4F1915-8D8C-4032-970A-7CBEA261A5E8}" srcOrd="0" destOrd="0" presId="urn:microsoft.com/office/officeart/2005/8/layout/target3"/>
    <dgm:cxn modelId="{733A0B08-61E4-4CA4-B21E-938EA90DDC0C}" type="presParOf" srcId="{EB9C57E8-C9C3-4441-A1D9-7E30122F4558}" destId="{FD7EBDE9-6C6A-4717-A8D4-F2347E44D94E}" srcOrd="1" destOrd="0" presId="urn:microsoft.com/office/officeart/2005/8/layout/target3"/>
    <dgm:cxn modelId="{E1B72428-0F0B-4109-9CB4-8791D47CEE58}" type="presParOf" srcId="{EB9C57E8-C9C3-4441-A1D9-7E30122F4558}" destId="{BF627A48-1FCE-49B8-95BF-8720AD14E17B}" srcOrd="2" destOrd="0" presId="urn:microsoft.com/office/officeart/2005/8/layout/target3"/>
    <dgm:cxn modelId="{457DCC39-79AF-4533-82F7-158DC30F7FAC}" type="presParOf" srcId="{EB9C57E8-C9C3-4441-A1D9-7E30122F4558}" destId="{097E6014-E094-4C80-B698-05E1E20E4FDC}" srcOrd="3" destOrd="0" presId="urn:microsoft.com/office/officeart/2005/8/layout/target3"/>
    <dgm:cxn modelId="{170ACC21-D59D-4C64-BE09-DE7889B8FB8D}" type="presParOf" srcId="{EB9C57E8-C9C3-4441-A1D9-7E30122F4558}" destId="{2DB9D03C-64A1-4404-91DD-AC2A8F045717}" srcOrd="4" destOrd="0" presId="urn:microsoft.com/office/officeart/2005/8/layout/target3"/>
    <dgm:cxn modelId="{F834BC3B-DD71-47D9-BE26-91D28BBD60E8}" type="presParOf" srcId="{EB9C57E8-C9C3-4441-A1D9-7E30122F4558}" destId="{842CA97F-1F55-4BE7-A75A-B1C90C07E4DA}" srcOrd="5" destOrd="0" presId="urn:microsoft.com/office/officeart/2005/8/layout/target3"/>
    <dgm:cxn modelId="{C47ACCD0-E801-44A1-A79A-A4B5A0F4FE0A}" type="presParOf" srcId="{EB9C57E8-C9C3-4441-A1D9-7E30122F4558}" destId="{535F1494-1474-40BC-8748-E07F14DAFFA6}" srcOrd="6" destOrd="0" presId="urn:microsoft.com/office/officeart/2005/8/layout/target3"/>
    <dgm:cxn modelId="{974A7DC1-7143-498F-BDFB-0B6E078B24E1}" type="presParOf" srcId="{EB9C57E8-C9C3-4441-A1D9-7E30122F4558}" destId="{25D17889-3F99-4458-8A54-8C0C4555B69E}" srcOrd="7" destOrd="0" presId="urn:microsoft.com/office/officeart/2005/8/layout/target3"/>
    <dgm:cxn modelId="{FB13261E-CBF3-4A06-93C8-52B525AA4E9A}" type="presParOf" srcId="{EB9C57E8-C9C3-4441-A1D9-7E30122F4558}" destId="{6E560286-43C0-4ABB-9904-DA82D8BF3777}" srcOrd="8" destOrd="0" presId="urn:microsoft.com/office/officeart/2005/8/layout/target3"/>
    <dgm:cxn modelId="{780B20E8-0A04-4CD4-A84B-F794931AA8ED}" type="presParOf" srcId="{EB9C57E8-C9C3-4441-A1D9-7E30122F4558}" destId="{5A3C9B95-294A-4C3F-92E3-7DE60B091B3B}" srcOrd="9" destOrd="0" presId="urn:microsoft.com/office/officeart/2005/8/layout/target3"/>
    <dgm:cxn modelId="{6C298537-9FDB-46CA-8E14-6811D3C7A7C4}" type="presParOf" srcId="{EB9C57E8-C9C3-4441-A1D9-7E30122F4558}" destId="{959AFF41-F6EF-4262-BD11-28776B129969}" srcOrd="10" destOrd="0" presId="urn:microsoft.com/office/officeart/2005/8/layout/target3"/>
    <dgm:cxn modelId="{004C6C71-47EF-41CE-BC3E-045D8CADFB4B}" type="presParOf" srcId="{EB9C57E8-C9C3-4441-A1D9-7E30122F4558}" destId="{45BB5FEE-BE56-44B9-862C-8FF25A93F745}" srcOrd="11" destOrd="0" presId="urn:microsoft.com/office/officeart/2005/8/layout/target3"/>
    <dgm:cxn modelId="{AACFF7A3-49F0-472B-9194-1FF94C4DEFEF}" type="presParOf" srcId="{EB9C57E8-C9C3-4441-A1D9-7E30122F4558}" destId="{AFF3DF73-E3D5-42E9-B72B-014631FCDBED}" srcOrd="12" destOrd="0" presId="urn:microsoft.com/office/officeart/2005/8/layout/target3"/>
    <dgm:cxn modelId="{DF340A74-657F-4CCF-859D-867742C07FCE}" type="presParOf" srcId="{EB9C57E8-C9C3-4441-A1D9-7E30122F4558}" destId="{FFA27EB6-4C54-4E52-9511-8BC7F9FAE7D1}" srcOrd="13" destOrd="0" presId="urn:microsoft.com/office/officeart/2005/8/layout/target3"/>
    <dgm:cxn modelId="{F56E5CB4-DF81-4FF0-8134-AF8B013ABBC7}" type="presParOf" srcId="{EB9C57E8-C9C3-4441-A1D9-7E30122F4558}" destId="{A875E788-EA0E-48A4-8999-102C37C113EC}" srcOrd="14" destOrd="0" presId="urn:microsoft.com/office/officeart/2005/8/layout/target3"/>
    <dgm:cxn modelId="{59E95AB7-A9E0-4668-8DCD-DF77E7872D53}" type="presParOf" srcId="{EB9C57E8-C9C3-4441-A1D9-7E30122F4558}" destId="{4E7538B0-B70F-4610-BF2D-8834F2021AE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10DFE-236C-47F1-8508-DBCD79A0671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2C0DC0-2100-470D-AA40-AEF052BA67CD}">
      <dgm:prSet phldrT="[Текст]" custT="1"/>
      <dgm:spPr/>
      <dgm:t>
        <a:bodyPr/>
        <a:lstStyle/>
        <a:p>
          <a:pPr algn="l"/>
          <a:r>
            <a:rPr lang="ru-RU" sz="1800" dirty="0" smtClean="0"/>
            <a:t>- познавательная самостоятельность ученика</a:t>
          </a:r>
        </a:p>
        <a:p>
          <a:pPr algn="l"/>
          <a:endParaRPr lang="ru-RU" sz="1800" dirty="0"/>
        </a:p>
      </dgm:t>
    </dgm:pt>
    <dgm:pt modelId="{ABD5D7CC-8E05-427D-9641-EA77C59250F9}" type="parTrans" cxnId="{D330453E-6019-47C1-A1E9-1513881123F7}">
      <dgm:prSet/>
      <dgm:spPr/>
      <dgm:t>
        <a:bodyPr/>
        <a:lstStyle/>
        <a:p>
          <a:pPr algn="l"/>
          <a:endParaRPr lang="ru-RU"/>
        </a:p>
      </dgm:t>
    </dgm:pt>
    <dgm:pt modelId="{814E63C5-AEA4-4EEC-8C0F-4FE9C5287C62}" type="sibTrans" cxnId="{D330453E-6019-47C1-A1E9-1513881123F7}">
      <dgm:prSet/>
      <dgm:spPr/>
      <dgm:t>
        <a:bodyPr/>
        <a:lstStyle/>
        <a:p>
          <a:pPr algn="l"/>
          <a:endParaRPr lang="ru-RU"/>
        </a:p>
      </dgm:t>
    </dgm:pt>
    <dgm:pt modelId="{3EC76CB8-CA64-4CDE-9DEC-0E9DDAC2A2F3}">
      <dgm:prSet phldrT="[Текст]" custT="1"/>
      <dgm:spPr/>
      <dgm:t>
        <a:bodyPr/>
        <a:lstStyle/>
        <a:p>
          <a:pPr algn="l"/>
          <a:endParaRPr lang="ru-RU" sz="1800" dirty="0" smtClean="0"/>
        </a:p>
        <a:p>
          <a:pPr algn="l"/>
          <a:r>
            <a:rPr lang="ru-RU" sz="1800" dirty="0" smtClean="0"/>
            <a:t>- стратегия поведения ученика в процессе взаимодействия с другими обучающимися</a:t>
          </a:r>
        </a:p>
      </dgm:t>
    </dgm:pt>
    <dgm:pt modelId="{9DB33570-DCF8-4216-8D63-16170449F19A}" type="parTrans" cxnId="{FA0DE32E-E2E4-46C7-B5DE-F3BF958DC1F5}">
      <dgm:prSet/>
      <dgm:spPr/>
      <dgm:t>
        <a:bodyPr/>
        <a:lstStyle/>
        <a:p>
          <a:pPr algn="l"/>
          <a:endParaRPr lang="ru-RU"/>
        </a:p>
      </dgm:t>
    </dgm:pt>
    <dgm:pt modelId="{02DF7BDC-9FE9-4F47-8CA3-6A51D05F76D2}" type="sibTrans" cxnId="{FA0DE32E-E2E4-46C7-B5DE-F3BF958DC1F5}">
      <dgm:prSet/>
      <dgm:spPr/>
      <dgm:t>
        <a:bodyPr/>
        <a:lstStyle/>
        <a:p>
          <a:pPr algn="l"/>
          <a:endParaRPr lang="ru-RU"/>
        </a:p>
      </dgm:t>
    </dgm:pt>
    <dgm:pt modelId="{FD465AD7-F867-4A37-A90D-A8B67B5EDDDC}">
      <dgm:prSet phldrT="[Текст]" custT="1"/>
      <dgm:spPr/>
      <dgm:t>
        <a:bodyPr/>
        <a:lstStyle/>
        <a:p>
          <a:pPr algn="l"/>
          <a:r>
            <a:rPr lang="ru-RU" sz="1800" dirty="0" smtClean="0"/>
            <a:t>- уровень </a:t>
          </a:r>
          <a:r>
            <a:rPr lang="ru-RU" sz="1800" dirty="0" err="1" smtClean="0"/>
            <a:t>сформированности</a:t>
          </a:r>
          <a:r>
            <a:rPr lang="ru-RU" sz="1800" dirty="0" smtClean="0"/>
            <a:t> у ребёнка умений использовать научные методы познания (наблюдение, гипотеза, эксперимент)</a:t>
          </a:r>
          <a:endParaRPr lang="ru-RU" sz="1800" dirty="0"/>
        </a:p>
      </dgm:t>
    </dgm:pt>
    <dgm:pt modelId="{6B31C663-235F-4A68-B2AC-52206E15861B}" type="parTrans" cxnId="{060522B4-EFE1-4826-964C-DFB404ED1247}">
      <dgm:prSet/>
      <dgm:spPr/>
      <dgm:t>
        <a:bodyPr/>
        <a:lstStyle/>
        <a:p>
          <a:pPr algn="l"/>
          <a:endParaRPr lang="ru-RU"/>
        </a:p>
      </dgm:t>
    </dgm:pt>
    <dgm:pt modelId="{62FFFF55-2250-4DC1-BD35-6DB8E96D43E4}" type="sibTrans" cxnId="{060522B4-EFE1-4826-964C-DFB404ED1247}">
      <dgm:prSet/>
      <dgm:spPr/>
      <dgm:t>
        <a:bodyPr/>
        <a:lstStyle/>
        <a:p>
          <a:pPr algn="l"/>
          <a:endParaRPr lang="ru-RU"/>
        </a:p>
      </dgm:t>
    </dgm:pt>
    <dgm:pt modelId="{EB9C57E8-C9C3-4441-A1D9-7E30122F4558}" type="pres">
      <dgm:prSet presAssocID="{A0110DFE-236C-47F1-8508-DBCD79A067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F1915-8D8C-4032-970A-7CBEA261A5E8}" type="pres">
      <dgm:prSet presAssocID="{532C0DC0-2100-470D-AA40-AEF052BA67CD}" presName="circle1" presStyleLbl="node1" presStyleIdx="0" presStyleCnt="3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FD7EBDE9-6C6A-4717-A8D4-F2347E44D94E}" type="pres">
      <dgm:prSet presAssocID="{532C0DC0-2100-470D-AA40-AEF052BA67CD}" presName="space" presStyleCnt="0"/>
      <dgm:spPr/>
    </dgm:pt>
    <dgm:pt modelId="{BF627A48-1FCE-49B8-95BF-8720AD14E17B}" type="pres">
      <dgm:prSet presAssocID="{532C0DC0-2100-470D-AA40-AEF052BA67CD}" presName="rect1" presStyleLbl="alignAcc1" presStyleIdx="0" presStyleCnt="3" custScaleX="124923" custScaleY="100000" custLinFactNeighborX="5209" custLinFactNeighborY="537"/>
      <dgm:spPr/>
      <dgm:t>
        <a:bodyPr/>
        <a:lstStyle/>
        <a:p>
          <a:endParaRPr lang="ru-RU"/>
        </a:p>
      </dgm:t>
    </dgm:pt>
    <dgm:pt modelId="{097E6014-E094-4C80-B698-05E1E20E4FDC}" type="pres">
      <dgm:prSet presAssocID="{3EC76CB8-CA64-4CDE-9DEC-0E9DDAC2A2F3}" presName="vertSpace2" presStyleLbl="node1" presStyleIdx="0" presStyleCnt="3"/>
      <dgm:spPr/>
    </dgm:pt>
    <dgm:pt modelId="{2DB9D03C-64A1-4404-91DD-AC2A8F045717}" type="pres">
      <dgm:prSet presAssocID="{3EC76CB8-CA64-4CDE-9DEC-0E9DDAC2A2F3}" presName="circle2" presStyleLbl="node1" presStyleIdx="1" presStyleCnt="3" custLinFactNeighborX="-5461" custLinFactNeighborY="-5150"/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842CA97F-1F55-4BE7-A75A-B1C90C07E4DA}" type="pres">
      <dgm:prSet presAssocID="{3EC76CB8-CA64-4CDE-9DEC-0E9DDAC2A2F3}" presName="rect2" presStyleLbl="alignAcc1" presStyleIdx="1" presStyleCnt="3" custScaleX="128730" custScaleY="66403" custLinFactNeighborX="1341" custLinFactNeighborY="-21385"/>
      <dgm:spPr/>
      <dgm:t>
        <a:bodyPr/>
        <a:lstStyle/>
        <a:p>
          <a:endParaRPr lang="ru-RU"/>
        </a:p>
      </dgm:t>
    </dgm:pt>
    <dgm:pt modelId="{535F1494-1474-40BC-8748-E07F14DAFFA6}" type="pres">
      <dgm:prSet presAssocID="{FD465AD7-F867-4A37-A90D-A8B67B5EDDDC}" presName="vertSpace3" presStyleLbl="node1" presStyleIdx="1" presStyleCnt="3"/>
      <dgm:spPr/>
    </dgm:pt>
    <dgm:pt modelId="{25D17889-3F99-4458-8A54-8C0C4555B69E}" type="pres">
      <dgm:prSet presAssocID="{FD465AD7-F867-4A37-A90D-A8B67B5EDDDC}" presName="circle3" presStyleLbl="node1" presStyleIdx="2" presStyleCnt="3" custScaleY="84566" custLinFactNeighborX="-14538" custLinFactNeighborY="12509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6E560286-43C0-4ABB-9904-DA82D8BF3777}" type="pres">
      <dgm:prSet presAssocID="{FD465AD7-F867-4A37-A90D-A8B67B5EDDDC}" presName="rect3" presStyleLbl="alignAcc1" presStyleIdx="2" presStyleCnt="3" custScaleX="115503" custScaleY="84334" custLinFactNeighborX="618" custLinFactNeighborY="-2485"/>
      <dgm:spPr/>
      <dgm:t>
        <a:bodyPr/>
        <a:lstStyle/>
        <a:p>
          <a:endParaRPr lang="ru-RU"/>
        </a:p>
      </dgm:t>
    </dgm:pt>
    <dgm:pt modelId="{AFF3DF73-E3D5-42E9-B72B-014631FCDBED}" type="pres">
      <dgm:prSet presAssocID="{532C0DC0-2100-470D-AA40-AEF052BA67C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27EB6-4C54-4E52-9511-8BC7F9FAE7D1}" type="pres">
      <dgm:prSet presAssocID="{3EC76CB8-CA64-4CDE-9DEC-0E9DDAC2A2F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E788-EA0E-48A4-8999-102C37C113EC}" type="pres">
      <dgm:prSet presAssocID="{FD465AD7-F867-4A37-A90D-A8B67B5EDDD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BD4A40-8F6F-46CA-A86B-DF0FA2522585}" type="presOf" srcId="{532C0DC0-2100-470D-AA40-AEF052BA67CD}" destId="{AFF3DF73-E3D5-42E9-B72B-014631FCDBED}" srcOrd="1" destOrd="0" presId="urn:microsoft.com/office/officeart/2005/8/layout/target3"/>
    <dgm:cxn modelId="{BBC0F060-9290-4983-BBEB-B3283E5035A6}" type="presOf" srcId="{532C0DC0-2100-470D-AA40-AEF052BA67CD}" destId="{BF627A48-1FCE-49B8-95BF-8720AD14E17B}" srcOrd="0" destOrd="0" presId="urn:microsoft.com/office/officeart/2005/8/layout/target3"/>
    <dgm:cxn modelId="{FA0DE32E-E2E4-46C7-B5DE-F3BF958DC1F5}" srcId="{A0110DFE-236C-47F1-8508-DBCD79A06715}" destId="{3EC76CB8-CA64-4CDE-9DEC-0E9DDAC2A2F3}" srcOrd="1" destOrd="0" parTransId="{9DB33570-DCF8-4216-8D63-16170449F19A}" sibTransId="{02DF7BDC-9FE9-4F47-8CA3-6A51D05F76D2}"/>
    <dgm:cxn modelId="{090FFA5B-9055-4D6A-A0DB-3F4B52103DD5}" type="presOf" srcId="{3EC76CB8-CA64-4CDE-9DEC-0E9DDAC2A2F3}" destId="{842CA97F-1F55-4BE7-A75A-B1C90C07E4DA}" srcOrd="0" destOrd="0" presId="urn:microsoft.com/office/officeart/2005/8/layout/target3"/>
    <dgm:cxn modelId="{8F465CF5-6759-4535-B730-A3A5AF8EF60D}" type="presOf" srcId="{3EC76CB8-CA64-4CDE-9DEC-0E9DDAC2A2F3}" destId="{FFA27EB6-4C54-4E52-9511-8BC7F9FAE7D1}" srcOrd="1" destOrd="0" presId="urn:microsoft.com/office/officeart/2005/8/layout/target3"/>
    <dgm:cxn modelId="{D330453E-6019-47C1-A1E9-1513881123F7}" srcId="{A0110DFE-236C-47F1-8508-DBCD79A06715}" destId="{532C0DC0-2100-470D-AA40-AEF052BA67CD}" srcOrd="0" destOrd="0" parTransId="{ABD5D7CC-8E05-427D-9641-EA77C59250F9}" sibTransId="{814E63C5-AEA4-4EEC-8C0F-4FE9C5287C62}"/>
    <dgm:cxn modelId="{5746507E-224A-4CC8-B9FF-DC76453D17AF}" type="presOf" srcId="{FD465AD7-F867-4A37-A90D-A8B67B5EDDDC}" destId="{6E560286-43C0-4ABB-9904-DA82D8BF3777}" srcOrd="0" destOrd="0" presId="urn:microsoft.com/office/officeart/2005/8/layout/target3"/>
    <dgm:cxn modelId="{7C4DE1D8-3577-43BE-B24C-98CF1241151B}" type="presOf" srcId="{A0110DFE-236C-47F1-8508-DBCD79A06715}" destId="{EB9C57E8-C9C3-4441-A1D9-7E30122F4558}" srcOrd="0" destOrd="0" presId="urn:microsoft.com/office/officeart/2005/8/layout/target3"/>
    <dgm:cxn modelId="{5C6ACD18-D5AE-4085-A7AD-A6DAD2F23B2A}" type="presOf" srcId="{FD465AD7-F867-4A37-A90D-A8B67B5EDDDC}" destId="{A875E788-EA0E-48A4-8999-102C37C113EC}" srcOrd="1" destOrd="0" presId="urn:microsoft.com/office/officeart/2005/8/layout/target3"/>
    <dgm:cxn modelId="{060522B4-EFE1-4826-964C-DFB404ED1247}" srcId="{A0110DFE-236C-47F1-8508-DBCD79A06715}" destId="{FD465AD7-F867-4A37-A90D-A8B67B5EDDDC}" srcOrd="2" destOrd="0" parTransId="{6B31C663-235F-4A68-B2AC-52206E15861B}" sibTransId="{62FFFF55-2250-4DC1-BD35-6DB8E96D43E4}"/>
    <dgm:cxn modelId="{C5EC6C60-F706-45ED-82D1-3B117B29D36D}" type="presParOf" srcId="{EB9C57E8-C9C3-4441-A1D9-7E30122F4558}" destId="{0D4F1915-8D8C-4032-970A-7CBEA261A5E8}" srcOrd="0" destOrd="0" presId="urn:microsoft.com/office/officeart/2005/8/layout/target3"/>
    <dgm:cxn modelId="{FF4D0892-11D7-4128-9DDB-80A4FF10F03B}" type="presParOf" srcId="{EB9C57E8-C9C3-4441-A1D9-7E30122F4558}" destId="{FD7EBDE9-6C6A-4717-A8D4-F2347E44D94E}" srcOrd="1" destOrd="0" presId="urn:microsoft.com/office/officeart/2005/8/layout/target3"/>
    <dgm:cxn modelId="{690A2C40-2CF4-4164-9BA5-F92F28506929}" type="presParOf" srcId="{EB9C57E8-C9C3-4441-A1D9-7E30122F4558}" destId="{BF627A48-1FCE-49B8-95BF-8720AD14E17B}" srcOrd="2" destOrd="0" presId="urn:microsoft.com/office/officeart/2005/8/layout/target3"/>
    <dgm:cxn modelId="{0F086231-CBEB-4D6F-8DC0-B5C339B0388A}" type="presParOf" srcId="{EB9C57E8-C9C3-4441-A1D9-7E30122F4558}" destId="{097E6014-E094-4C80-B698-05E1E20E4FDC}" srcOrd="3" destOrd="0" presId="urn:microsoft.com/office/officeart/2005/8/layout/target3"/>
    <dgm:cxn modelId="{19D42B82-CCB9-4DB3-8F73-F172FB2DFC44}" type="presParOf" srcId="{EB9C57E8-C9C3-4441-A1D9-7E30122F4558}" destId="{2DB9D03C-64A1-4404-91DD-AC2A8F045717}" srcOrd="4" destOrd="0" presId="urn:microsoft.com/office/officeart/2005/8/layout/target3"/>
    <dgm:cxn modelId="{9073D1FC-9E1C-49A7-B5E3-DB7DF2838296}" type="presParOf" srcId="{EB9C57E8-C9C3-4441-A1D9-7E30122F4558}" destId="{842CA97F-1F55-4BE7-A75A-B1C90C07E4DA}" srcOrd="5" destOrd="0" presId="urn:microsoft.com/office/officeart/2005/8/layout/target3"/>
    <dgm:cxn modelId="{3F672A43-0CE7-4486-B285-E2C3A25F02F5}" type="presParOf" srcId="{EB9C57E8-C9C3-4441-A1D9-7E30122F4558}" destId="{535F1494-1474-40BC-8748-E07F14DAFFA6}" srcOrd="6" destOrd="0" presId="urn:microsoft.com/office/officeart/2005/8/layout/target3"/>
    <dgm:cxn modelId="{E0E657F8-3B77-4FBD-927B-45F069E2E9BB}" type="presParOf" srcId="{EB9C57E8-C9C3-4441-A1D9-7E30122F4558}" destId="{25D17889-3F99-4458-8A54-8C0C4555B69E}" srcOrd="7" destOrd="0" presId="urn:microsoft.com/office/officeart/2005/8/layout/target3"/>
    <dgm:cxn modelId="{888C503C-2372-4134-8D14-315C2F93780F}" type="presParOf" srcId="{EB9C57E8-C9C3-4441-A1D9-7E30122F4558}" destId="{6E560286-43C0-4ABB-9904-DA82D8BF3777}" srcOrd="8" destOrd="0" presId="urn:microsoft.com/office/officeart/2005/8/layout/target3"/>
    <dgm:cxn modelId="{7ECB86C7-E051-4DE9-8854-B03B99F93D7B}" type="presParOf" srcId="{EB9C57E8-C9C3-4441-A1D9-7E30122F4558}" destId="{AFF3DF73-E3D5-42E9-B72B-014631FCDBED}" srcOrd="9" destOrd="0" presId="urn:microsoft.com/office/officeart/2005/8/layout/target3"/>
    <dgm:cxn modelId="{1980FC64-0A73-4C54-849D-B34A623500D0}" type="presParOf" srcId="{EB9C57E8-C9C3-4441-A1D9-7E30122F4558}" destId="{FFA27EB6-4C54-4E52-9511-8BC7F9FAE7D1}" srcOrd="10" destOrd="0" presId="urn:microsoft.com/office/officeart/2005/8/layout/target3"/>
    <dgm:cxn modelId="{8032885B-5BA0-4088-A946-29FF72DCC3F3}" type="presParOf" srcId="{EB9C57E8-C9C3-4441-A1D9-7E30122F4558}" destId="{A875E788-EA0E-48A4-8999-102C37C113E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10DFE-236C-47F1-8508-DBCD79A0671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2C0DC0-2100-470D-AA40-AEF052BA67CD}">
      <dgm:prSet phldrT="[Текст]" custT="1"/>
      <dgm:spPr/>
      <dgm:t>
        <a:bodyPr/>
        <a:lstStyle/>
        <a:p>
          <a:pPr algn="l"/>
          <a:r>
            <a:rPr lang="ru-RU" sz="1800" dirty="0" smtClean="0"/>
            <a:t>- развитие у ученика познавательной самостоятельности, навыков сотрудничества,  овладение исследовательскими умениями </a:t>
          </a:r>
          <a:endParaRPr lang="ru-RU" sz="1800" dirty="0"/>
        </a:p>
      </dgm:t>
    </dgm:pt>
    <dgm:pt modelId="{ABD5D7CC-8E05-427D-9641-EA77C59250F9}" type="parTrans" cxnId="{D330453E-6019-47C1-A1E9-1513881123F7}">
      <dgm:prSet/>
      <dgm:spPr/>
      <dgm:t>
        <a:bodyPr/>
        <a:lstStyle/>
        <a:p>
          <a:pPr algn="l"/>
          <a:endParaRPr lang="ru-RU"/>
        </a:p>
      </dgm:t>
    </dgm:pt>
    <dgm:pt modelId="{814E63C5-AEA4-4EEC-8C0F-4FE9C5287C62}" type="sibTrans" cxnId="{D330453E-6019-47C1-A1E9-1513881123F7}">
      <dgm:prSet/>
      <dgm:spPr/>
      <dgm:t>
        <a:bodyPr/>
        <a:lstStyle/>
        <a:p>
          <a:pPr algn="l"/>
          <a:endParaRPr lang="ru-RU"/>
        </a:p>
      </dgm:t>
    </dgm:pt>
    <dgm:pt modelId="{3EC76CB8-CA64-4CDE-9DEC-0E9DDAC2A2F3}">
      <dgm:prSet phldrT="[Текст]" custT="1"/>
      <dgm:spPr/>
      <dgm:t>
        <a:bodyPr/>
        <a:lstStyle/>
        <a:p>
          <a:pPr algn="l"/>
          <a:endParaRPr lang="ru-RU" sz="1800" dirty="0" smtClean="0"/>
        </a:p>
        <a:p>
          <a:pPr algn="l"/>
          <a:r>
            <a:rPr lang="ru-RU" sz="1800" dirty="0" smtClean="0"/>
            <a:t>- снижение нагрузки учащихся за счёт учения с интересом в условиях индивидуального темпа работы</a:t>
          </a:r>
          <a:endParaRPr lang="ru-RU" sz="1800" dirty="0"/>
        </a:p>
      </dgm:t>
    </dgm:pt>
    <dgm:pt modelId="{9DB33570-DCF8-4216-8D63-16170449F19A}" type="parTrans" cxnId="{FA0DE32E-E2E4-46C7-B5DE-F3BF958DC1F5}">
      <dgm:prSet/>
      <dgm:spPr/>
      <dgm:t>
        <a:bodyPr/>
        <a:lstStyle/>
        <a:p>
          <a:pPr algn="l"/>
          <a:endParaRPr lang="ru-RU"/>
        </a:p>
      </dgm:t>
    </dgm:pt>
    <dgm:pt modelId="{02DF7BDC-9FE9-4F47-8CA3-6A51D05F76D2}" type="sibTrans" cxnId="{FA0DE32E-E2E4-46C7-B5DE-F3BF958DC1F5}">
      <dgm:prSet/>
      <dgm:spPr/>
      <dgm:t>
        <a:bodyPr/>
        <a:lstStyle/>
        <a:p>
          <a:pPr algn="l"/>
          <a:endParaRPr lang="ru-RU"/>
        </a:p>
      </dgm:t>
    </dgm:pt>
    <dgm:pt modelId="{FD465AD7-F867-4A37-A90D-A8B67B5EDDDC}">
      <dgm:prSet phldrT="[Текст]" custT="1"/>
      <dgm:spPr/>
      <dgm:t>
        <a:bodyPr/>
        <a:lstStyle/>
        <a:p>
          <a:pPr algn="l"/>
          <a:endParaRPr lang="ru-RU" sz="1800" dirty="0" smtClean="0"/>
        </a:p>
        <a:p>
          <a:pPr algn="l"/>
          <a:r>
            <a:rPr lang="ru-RU" sz="1800" dirty="0" smtClean="0"/>
            <a:t>- возможность личностного развития за счёт обогащения социальным опытом других учащихся и взрослых </a:t>
          </a:r>
          <a:endParaRPr lang="ru-RU" sz="1800" dirty="0"/>
        </a:p>
      </dgm:t>
    </dgm:pt>
    <dgm:pt modelId="{6B31C663-235F-4A68-B2AC-52206E15861B}" type="parTrans" cxnId="{060522B4-EFE1-4826-964C-DFB404ED1247}">
      <dgm:prSet/>
      <dgm:spPr/>
      <dgm:t>
        <a:bodyPr/>
        <a:lstStyle/>
        <a:p>
          <a:pPr algn="l"/>
          <a:endParaRPr lang="ru-RU"/>
        </a:p>
      </dgm:t>
    </dgm:pt>
    <dgm:pt modelId="{62FFFF55-2250-4DC1-BD35-6DB8E96D43E4}" type="sibTrans" cxnId="{060522B4-EFE1-4826-964C-DFB404ED1247}">
      <dgm:prSet/>
      <dgm:spPr/>
      <dgm:t>
        <a:bodyPr/>
        <a:lstStyle/>
        <a:p>
          <a:pPr algn="l"/>
          <a:endParaRPr lang="ru-RU"/>
        </a:p>
      </dgm:t>
    </dgm:pt>
    <dgm:pt modelId="{148EB8F3-104E-4D3F-B6EA-C0D9C5B19701}">
      <dgm:prSet custT="1"/>
      <dgm:spPr/>
      <dgm:t>
        <a:bodyPr/>
        <a:lstStyle/>
        <a:p>
          <a:pPr algn="l"/>
          <a:r>
            <a:rPr lang="ru-RU" sz="1800" dirty="0" smtClean="0"/>
            <a:t>- интегративный</a:t>
          </a:r>
          <a:r>
            <a:rPr lang="be-BY" sz="1800" dirty="0" smtClean="0"/>
            <a:t> характер</a:t>
          </a:r>
          <a:r>
            <a:rPr lang="ru-RU" sz="1800" dirty="0" smtClean="0"/>
            <a:t> технологии: могут быть использованы технологии полного усвоения знаний, уровневой дифференциации, коллективного способа обучения, модульная и проектная технологии</a:t>
          </a:r>
          <a:endParaRPr lang="ru-RU" sz="1800" dirty="0"/>
        </a:p>
      </dgm:t>
    </dgm:pt>
    <dgm:pt modelId="{E749E860-7A9F-4A79-BEEF-37629639FF68}" type="parTrans" cxnId="{60E5F3FB-A8A6-4643-A130-1C806196B85B}">
      <dgm:prSet/>
      <dgm:spPr/>
      <dgm:t>
        <a:bodyPr/>
        <a:lstStyle/>
        <a:p>
          <a:pPr algn="l"/>
          <a:endParaRPr lang="ru-RU"/>
        </a:p>
      </dgm:t>
    </dgm:pt>
    <dgm:pt modelId="{A71483EE-E063-4ABD-B5A4-60B27D74F810}" type="sibTrans" cxnId="{60E5F3FB-A8A6-4643-A130-1C806196B85B}">
      <dgm:prSet/>
      <dgm:spPr/>
      <dgm:t>
        <a:bodyPr/>
        <a:lstStyle/>
        <a:p>
          <a:pPr algn="l"/>
          <a:endParaRPr lang="ru-RU"/>
        </a:p>
      </dgm:t>
    </dgm:pt>
    <dgm:pt modelId="{EB9C57E8-C9C3-4441-A1D9-7E30122F4558}" type="pres">
      <dgm:prSet presAssocID="{A0110DFE-236C-47F1-8508-DBCD79A067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F1915-8D8C-4032-970A-7CBEA261A5E8}" type="pres">
      <dgm:prSet presAssocID="{532C0DC0-2100-470D-AA40-AEF052BA67CD}" presName="circle1" presStyleLbl="node1" presStyleIdx="0" presStyleCnt="4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FD7EBDE9-6C6A-4717-A8D4-F2347E44D94E}" type="pres">
      <dgm:prSet presAssocID="{532C0DC0-2100-470D-AA40-AEF052BA67CD}" presName="space" presStyleCnt="0"/>
      <dgm:spPr/>
    </dgm:pt>
    <dgm:pt modelId="{BF627A48-1FCE-49B8-95BF-8720AD14E17B}" type="pres">
      <dgm:prSet presAssocID="{532C0DC0-2100-470D-AA40-AEF052BA67CD}" presName="rect1" presStyleLbl="alignAcc1" presStyleIdx="0" presStyleCnt="4" custScaleX="133478" custScaleY="100000" custLinFactNeighborX="-3320" custLinFactNeighborY="-268"/>
      <dgm:spPr/>
      <dgm:t>
        <a:bodyPr/>
        <a:lstStyle/>
        <a:p>
          <a:endParaRPr lang="ru-RU"/>
        </a:p>
      </dgm:t>
    </dgm:pt>
    <dgm:pt modelId="{097E6014-E094-4C80-B698-05E1E20E4FDC}" type="pres">
      <dgm:prSet presAssocID="{3EC76CB8-CA64-4CDE-9DEC-0E9DDAC2A2F3}" presName="vertSpace2" presStyleLbl="node1" presStyleIdx="0" presStyleCnt="4"/>
      <dgm:spPr/>
    </dgm:pt>
    <dgm:pt modelId="{2DB9D03C-64A1-4404-91DD-AC2A8F045717}" type="pres">
      <dgm:prSet presAssocID="{3EC76CB8-CA64-4CDE-9DEC-0E9DDAC2A2F3}" presName="circle2" presStyleLbl="node1" presStyleIdx="1" presStyleCnt="4" custLinFactNeighborX="-5461" custLinFactNeighborY="-5150"/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842CA97F-1F55-4BE7-A75A-B1C90C07E4DA}" type="pres">
      <dgm:prSet presAssocID="{3EC76CB8-CA64-4CDE-9DEC-0E9DDAC2A2F3}" presName="rect2" presStyleLbl="alignAcc1" presStyleIdx="1" presStyleCnt="4" custScaleX="128730" custScaleY="66403" custLinFactNeighborX="1341" custLinFactNeighborY="-21385"/>
      <dgm:spPr/>
      <dgm:t>
        <a:bodyPr/>
        <a:lstStyle/>
        <a:p>
          <a:endParaRPr lang="ru-RU"/>
        </a:p>
      </dgm:t>
    </dgm:pt>
    <dgm:pt modelId="{535F1494-1474-40BC-8748-E07F14DAFFA6}" type="pres">
      <dgm:prSet presAssocID="{FD465AD7-F867-4A37-A90D-A8B67B5EDDDC}" presName="vertSpace3" presStyleLbl="node1" presStyleIdx="1" presStyleCnt="4"/>
      <dgm:spPr/>
    </dgm:pt>
    <dgm:pt modelId="{25D17889-3F99-4458-8A54-8C0C4555B69E}" type="pres">
      <dgm:prSet presAssocID="{FD465AD7-F867-4A37-A90D-A8B67B5EDDDC}" presName="circle3" presStyleLbl="node1" presStyleIdx="2" presStyleCnt="4" custLinFactNeighborX="-14538" custLinFactNeighborY="2664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6E560286-43C0-4ABB-9904-DA82D8BF3777}" type="pres">
      <dgm:prSet presAssocID="{FD465AD7-F867-4A37-A90D-A8B67B5EDDDC}" presName="rect3" presStyleLbl="alignAcc1" presStyleIdx="2" presStyleCnt="4" custScaleX="115503" custScaleY="45439" custLinFactNeighborX="184" custLinFactNeighborY="-32300"/>
      <dgm:spPr/>
      <dgm:t>
        <a:bodyPr/>
        <a:lstStyle/>
        <a:p>
          <a:endParaRPr lang="ru-RU"/>
        </a:p>
      </dgm:t>
    </dgm:pt>
    <dgm:pt modelId="{5A3C9B95-294A-4C3F-92E3-7DE60B091B3B}" type="pres">
      <dgm:prSet presAssocID="{148EB8F3-104E-4D3F-B6EA-C0D9C5B19701}" presName="vertSpace4" presStyleLbl="node1" presStyleIdx="2" presStyleCnt="4"/>
      <dgm:spPr/>
    </dgm:pt>
    <dgm:pt modelId="{959AFF41-F6EF-4262-BD11-28776B129969}" type="pres">
      <dgm:prSet presAssocID="{148EB8F3-104E-4D3F-B6EA-C0D9C5B19701}" presName="circle4" presStyleLbl="node1" presStyleIdx="3" presStyleCnt="4" custScaleY="118046" custLinFactNeighborX="-34464" custLinFactNeighborY="17420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45BB5FEE-BE56-44B9-862C-8FF25A93F745}" type="pres">
      <dgm:prSet presAssocID="{148EB8F3-104E-4D3F-B6EA-C0D9C5B19701}" presName="rect4" presStyleLbl="alignAcc1" presStyleIdx="3" presStyleCnt="4" custScaleX="104385" custScaleY="168758" custLinFactNeighborX="-2246" custLinFactNeighborY="3346"/>
      <dgm:spPr/>
      <dgm:t>
        <a:bodyPr/>
        <a:lstStyle/>
        <a:p>
          <a:endParaRPr lang="ru-RU"/>
        </a:p>
      </dgm:t>
    </dgm:pt>
    <dgm:pt modelId="{AFF3DF73-E3D5-42E9-B72B-014631FCDBED}" type="pres">
      <dgm:prSet presAssocID="{532C0DC0-2100-470D-AA40-AEF052BA67C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27EB6-4C54-4E52-9511-8BC7F9FAE7D1}" type="pres">
      <dgm:prSet presAssocID="{3EC76CB8-CA64-4CDE-9DEC-0E9DDAC2A2F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E788-EA0E-48A4-8999-102C37C113EC}" type="pres">
      <dgm:prSet presAssocID="{FD465AD7-F867-4A37-A90D-A8B67B5EDDD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538B0-B70F-4610-BF2D-8834F2021AEF}" type="pres">
      <dgm:prSet presAssocID="{148EB8F3-104E-4D3F-B6EA-C0D9C5B1970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08B42D-CDCB-405D-9F30-A4871A333483}" type="presOf" srcId="{3EC76CB8-CA64-4CDE-9DEC-0E9DDAC2A2F3}" destId="{FFA27EB6-4C54-4E52-9511-8BC7F9FAE7D1}" srcOrd="1" destOrd="0" presId="urn:microsoft.com/office/officeart/2005/8/layout/target3"/>
    <dgm:cxn modelId="{B180B011-E15D-478A-9414-D068855313D4}" type="presOf" srcId="{148EB8F3-104E-4D3F-B6EA-C0D9C5B19701}" destId="{4E7538B0-B70F-4610-BF2D-8834F2021AEF}" srcOrd="1" destOrd="0" presId="urn:microsoft.com/office/officeart/2005/8/layout/target3"/>
    <dgm:cxn modelId="{FA0DE32E-E2E4-46C7-B5DE-F3BF958DC1F5}" srcId="{A0110DFE-236C-47F1-8508-DBCD79A06715}" destId="{3EC76CB8-CA64-4CDE-9DEC-0E9DDAC2A2F3}" srcOrd="1" destOrd="0" parTransId="{9DB33570-DCF8-4216-8D63-16170449F19A}" sibTransId="{02DF7BDC-9FE9-4F47-8CA3-6A51D05F76D2}"/>
    <dgm:cxn modelId="{EC0FD5C9-E9F9-4173-8615-47901FE3A7D4}" type="presOf" srcId="{148EB8F3-104E-4D3F-B6EA-C0D9C5B19701}" destId="{45BB5FEE-BE56-44B9-862C-8FF25A93F745}" srcOrd="0" destOrd="0" presId="urn:microsoft.com/office/officeart/2005/8/layout/target3"/>
    <dgm:cxn modelId="{D8279C06-2D52-4052-8FE1-C5298A41C4DA}" type="presOf" srcId="{3EC76CB8-CA64-4CDE-9DEC-0E9DDAC2A2F3}" destId="{842CA97F-1F55-4BE7-A75A-B1C90C07E4DA}" srcOrd="0" destOrd="0" presId="urn:microsoft.com/office/officeart/2005/8/layout/target3"/>
    <dgm:cxn modelId="{D330453E-6019-47C1-A1E9-1513881123F7}" srcId="{A0110DFE-236C-47F1-8508-DBCD79A06715}" destId="{532C0DC0-2100-470D-AA40-AEF052BA67CD}" srcOrd="0" destOrd="0" parTransId="{ABD5D7CC-8E05-427D-9641-EA77C59250F9}" sibTransId="{814E63C5-AEA4-4EEC-8C0F-4FE9C5287C62}"/>
    <dgm:cxn modelId="{0E968EF5-4717-49B6-93B5-B321330367F8}" type="presOf" srcId="{FD465AD7-F867-4A37-A90D-A8B67B5EDDDC}" destId="{6E560286-43C0-4ABB-9904-DA82D8BF3777}" srcOrd="0" destOrd="0" presId="urn:microsoft.com/office/officeart/2005/8/layout/target3"/>
    <dgm:cxn modelId="{DBE2F39D-9738-49ED-864A-92B5C02596B2}" type="presOf" srcId="{FD465AD7-F867-4A37-A90D-A8B67B5EDDDC}" destId="{A875E788-EA0E-48A4-8999-102C37C113EC}" srcOrd="1" destOrd="0" presId="urn:microsoft.com/office/officeart/2005/8/layout/target3"/>
    <dgm:cxn modelId="{74235AE1-7051-4BD4-96D4-098430368A77}" type="presOf" srcId="{532C0DC0-2100-470D-AA40-AEF052BA67CD}" destId="{BF627A48-1FCE-49B8-95BF-8720AD14E17B}" srcOrd="0" destOrd="0" presId="urn:microsoft.com/office/officeart/2005/8/layout/target3"/>
    <dgm:cxn modelId="{EAC67DCA-7CB6-499F-9460-642D316E91F2}" type="presOf" srcId="{A0110DFE-236C-47F1-8508-DBCD79A06715}" destId="{EB9C57E8-C9C3-4441-A1D9-7E30122F4558}" srcOrd="0" destOrd="0" presId="urn:microsoft.com/office/officeart/2005/8/layout/target3"/>
    <dgm:cxn modelId="{47811B8C-18D2-4D3D-832D-55A675A6F404}" type="presOf" srcId="{532C0DC0-2100-470D-AA40-AEF052BA67CD}" destId="{AFF3DF73-E3D5-42E9-B72B-014631FCDBED}" srcOrd="1" destOrd="0" presId="urn:microsoft.com/office/officeart/2005/8/layout/target3"/>
    <dgm:cxn modelId="{060522B4-EFE1-4826-964C-DFB404ED1247}" srcId="{A0110DFE-236C-47F1-8508-DBCD79A06715}" destId="{FD465AD7-F867-4A37-A90D-A8B67B5EDDDC}" srcOrd="2" destOrd="0" parTransId="{6B31C663-235F-4A68-B2AC-52206E15861B}" sibTransId="{62FFFF55-2250-4DC1-BD35-6DB8E96D43E4}"/>
    <dgm:cxn modelId="{60E5F3FB-A8A6-4643-A130-1C806196B85B}" srcId="{A0110DFE-236C-47F1-8508-DBCD79A06715}" destId="{148EB8F3-104E-4D3F-B6EA-C0D9C5B19701}" srcOrd="3" destOrd="0" parTransId="{E749E860-7A9F-4A79-BEEF-37629639FF68}" sibTransId="{A71483EE-E063-4ABD-B5A4-60B27D74F810}"/>
    <dgm:cxn modelId="{4B581AB7-6D8A-41A9-AD30-5255D94998B1}" type="presParOf" srcId="{EB9C57E8-C9C3-4441-A1D9-7E30122F4558}" destId="{0D4F1915-8D8C-4032-970A-7CBEA261A5E8}" srcOrd="0" destOrd="0" presId="urn:microsoft.com/office/officeart/2005/8/layout/target3"/>
    <dgm:cxn modelId="{5A7C970F-6F01-4AB1-A9BA-01D1DF49B76E}" type="presParOf" srcId="{EB9C57E8-C9C3-4441-A1D9-7E30122F4558}" destId="{FD7EBDE9-6C6A-4717-A8D4-F2347E44D94E}" srcOrd="1" destOrd="0" presId="urn:microsoft.com/office/officeart/2005/8/layout/target3"/>
    <dgm:cxn modelId="{5036EEF5-A613-483E-85DC-E9B2CA0540FF}" type="presParOf" srcId="{EB9C57E8-C9C3-4441-A1D9-7E30122F4558}" destId="{BF627A48-1FCE-49B8-95BF-8720AD14E17B}" srcOrd="2" destOrd="0" presId="urn:microsoft.com/office/officeart/2005/8/layout/target3"/>
    <dgm:cxn modelId="{B369485A-CC6A-4A01-9E4A-ADC5B6354E3A}" type="presParOf" srcId="{EB9C57E8-C9C3-4441-A1D9-7E30122F4558}" destId="{097E6014-E094-4C80-B698-05E1E20E4FDC}" srcOrd="3" destOrd="0" presId="urn:microsoft.com/office/officeart/2005/8/layout/target3"/>
    <dgm:cxn modelId="{3160B487-31BE-4C33-A786-1A6BBB4E34B4}" type="presParOf" srcId="{EB9C57E8-C9C3-4441-A1D9-7E30122F4558}" destId="{2DB9D03C-64A1-4404-91DD-AC2A8F045717}" srcOrd="4" destOrd="0" presId="urn:microsoft.com/office/officeart/2005/8/layout/target3"/>
    <dgm:cxn modelId="{B1449F75-62AE-4660-ABA9-5B54E333AFF6}" type="presParOf" srcId="{EB9C57E8-C9C3-4441-A1D9-7E30122F4558}" destId="{842CA97F-1F55-4BE7-A75A-B1C90C07E4DA}" srcOrd="5" destOrd="0" presId="urn:microsoft.com/office/officeart/2005/8/layout/target3"/>
    <dgm:cxn modelId="{4717C2AE-28E9-4960-B547-0AF67D3319C5}" type="presParOf" srcId="{EB9C57E8-C9C3-4441-A1D9-7E30122F4558}" destId="{535F1494-1474-40BC-8748-E07F14DAFFA6}" srcOrd="6" destOrd="0" presId="urn:microsoft.com/office/officeart/2005/8/layout/target3"/>
    <dgm:cxn modelId="{826C32C9-70F9-400B-B8B4-0157A9ACCB86}" type="presParOf" srcId="{EB9C57E8-C9C3-4441-A1D9-7E30122F4558}" destId="{25D17889-3F99-4458-8A54-8C0C4555B69E}" srcOrd="7" destOrd="0" presId="urn:microsoft.com/office/officeart/2005/8/layout/target3"/>
    <dgm:cxn modelId="{E963C5B3-6186-4E20-B2F6-0E24E168C3E3}" type="presParOf" srcId="{EB9C57E8-C9C3-4441-A1D9-7E30122F4558}" destId="{6E560286-43C0-4ABB-9904-DA82D8BF3777}" srcOrd="8" destOrd="0" presId="urn:microsoft.com/office/officeart/2005/8/layout/target3"/>
    <dgm:cxn modelId="{7ED7A91B-CB60-4EF3-922E-E43D8E554936}" type="presParOf" srcId="{EB9C57E8-C9C3-4441-A1D9-7E30122F4558}" destId="{5A3C9B95-294A-4C3F-92E3-7DE60B091B3B}" srcOrd="9" destOrd="0" presId="urn:microsoft.com/office/officeart/2005/8/layout/target3"/>
    <dgm:cxn modelId="{2EF572DA-1E3E-4401-A65C-3884B5A77EF1}" type="presParOf" srcId="{EB9C57E8-C9C3-4441-A1D9-7E30122F4558}" destId="{959AFF41-F6EF-4262-BD11-28776B129969}" srcOrd="10" destOrd="0" presId="urn:microsoft.com/office/officeart/2005/8/layout/target3"/>
    <dgm:cxn modelId="{624F70C3-DB25-46C1-952D-83A0812DF06A}" type="presParOf" srcId="{EB9C57E8-C9C3-4441-A1D9-7E30122F4558}" destId="{45BB5FEE-BE56-44B9-862C-8FF25A93F745}" srcOrd="11" destOrd="0" presId="urn:microsoft.com/office/officeart/2005/8/layout/target3"/>
    <dgm:cxn modelId="{AA052C9F-8F4A-4F3B-A746-1F3E7CA4D305}" type="presParOf" srcId="{EB9C57E8-C9C3-4441-A1D9-7E30122F4558}" destId="{AFF3DF73-E3D5-42E9-B72B-014631FCDBED}" srcOrd="12" destOrd="0" presId="urn:microsoft.com/office/officeart/2005/8/layout/target3"/>
    <dgm:cxn modelId="{DACC81DB-B369-4FD4-B600-45B738EAF4BD}" type="presParOf" srcId="{EB9C57E8-C9C3-4441-A1D9-7E30122F4558}" destId="{FFA27EB6-4C54-4E52-9511-8BC7F9FAE7D1}" srcOrd="13" destOrd="0" presId="urn:microsoft.com/office/officeart/2005/8/layout/target3"/>
    <dgm:cxn modelId="{D7AA0308-E8B0-402D-832D-A262CAEEDFFF}" type="presParOf" srcId="{EB9C57E8-C9C3-4441-A1D9-7E30122F4558}" destId="{A875E788-EA0E-48A4-8999-102C37C113EC}" srcOrd="14" destOrd="0" presId="urn:microsoft.com/office/officeart/2005/8/layout/target3"/>
    <dgm:cxn modelId="{F327E2DD-C34A-49C0-BEFA-819905A93D6C}" type="presParOf" srcId="{EB9C57E8-C9C3-4441-A1D9-7E30122F4558}" destId="{4E7538B0-B70F-4610-BF2D-8834F2021AE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12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Картинки по запросу школьная доск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65" y="2670015"/>
            <a:ext cx="2067338" cy="15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11498" y="543873"/>
            <a:ext cx="11153104" cy="152233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8238BA"/>
                </a:solidFill>
              </a:rPr>
              <a:t>Реализация личностного развития ребёнка посредством Дальтон-технологии</a:t>
            </a:r>
            <a:endParaRPr lang="ru-RU" sz="4000" b="1" dirty="0">
              <a:solidFill>
                <a:srgbClr val="8238BA"/>
              </a:solidFill>
            </a:endParaRPr>
          </a:p>
        </p:txBody>
      </p:sp>
      <p:pic>
        <p:nvPicPr>
          <p:cNvPr id="15" name="Picture 2" descr="Картинки по запросу учитель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3941" r="14786"/>
          <a:stretch/>
        </p:blipFill>
        <p:spPr bwMode="auto">
          <a:xfrm flipH="1">
            <a:off x="595221" y="2899461"/>
            <a:ext cx="1880560" cy="284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5"/>
          <p:cNvSpPr txBox="1">
            <a:spLocks/>
          </p:cNvSpPr>
          <p:nvPr/>
        </p:nvSpPr>
        <p:spPr>
          <a:xfrm>
            <a:off x="1854680" y="2874432"/>
            <a:ext cx="1788908" cy="530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i="1" dirty="0" smtClean="0">
                <a:solidFill>
                  <a:schemeClr val="bg1"/>
                </a:solidFill>
              </a:rPr>
              <a:t>Задание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847748" y="4186737"/>
            <a:ext cx="608400" cy="502303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7910184" y="4134326"/>
            <a:ext cx="608400" cy="502303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4159072" y="2615845"/>
            <a:ext cx="3657058" cy="3170860"/>
            <a:chOff x="4339626" y="2614562"/>
            <a:chExt cx="3657058" cy="3170860"/>
          </a:xfrm>
        </p:grpSpPr>
        <p:pic>
          <p:nvPicPr>
            <p:cNvPr id="22" name="Рисунок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3" r="6577" b="7974"/>
            <a:stretch/>
          </p:blipFill>
          <p:spPr bwMode="auto">
            <a:xfrm>
              <a:off x="4873925" y="3720819"/>
              <a:ext cx="3062377" cy="1989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02" t="57306" r="-1695" b="-467"/>
            <a:stretch>
              <a:fillRect/>
            </a:stretch>
          </p:blipFill>
          <p:spPr bwMode="auto">
            <a:xfrm>
              <a:off x="6468933" y="4253359"/>
              <a:ext cx="838957" cy="130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Рисунок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9" r="69507"/>
            <a:stretch>
              <a:fillRect/>
            </a:stretch>
          </p:blipFill>
          <p:spPr bwMode="auto">
            <a:xfrm>
              <a:off x="5313461" y="4185454"/>
              <a:ext cx="856904" cy="133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 descr="C:\Users\User\Desktop\шаттерсток\маска 1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13" t="4345" r="15531" b="9075"/>
            <a:stretch/>
          </p:blipFill>
          <p:spPr bwMode="auto">
            <a:xfrm>
              <a:off x="4796285" y="3680575"/>
              <a:ext cx="3200399" cy="2104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 descr="Картинки по запросу стикер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97783">
              <a:off x="4521899" y="2614562"/>
              <a:ext cx="1571317" cy="151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Заголовок 5"/>
            <p:cNvSpPr txBox="1">
              <a:spLocks/>
            </p:cNvSpPr>
            <p:nvPr/>
          </p:nvSpPr>
          <p:spPr>
            <a:xfrm rot="21054703">
              <a:off x="4339626" y="3026850"/>
              <a:ext cx="1947670" cy="619971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3200" b="1" i="1" dirty="0" smtClean="0">
                  <a:solidFill>
                    <a:schemeClr val="tx1"/>
                  </a:solidFill>
                </a:rPr>
                <a:t>Лаборатория</a:t>
              </a:r>
              <a:endParaRPr lang="ru-RU" sz="3200" b="1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596230" y="2591549"/>
            <a:ext cx="2758823" cy="2881141"/>
            <a:chOff x="8794628" y="2591549"/>
            <a:chExt cx="2758823" cy="288114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8794628" y="2591549"/>
              <a:ext cx="2544793" cy="2104847"/>
              <a:chOff x="8673860" y="3173108"/>
              <a:chExt cx="2544793" cy="2104847"/>
            </a:xfrm>
          </p:grpSpPr>
          <p:pic>
            <p:nvPicPr>
              <p:cNvPr id="30" name="Рисунок 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83" r="30175" b="32073"/>
              <a:stretch/>
            </p:blipFill>
            <p:spPr bwMode="auto">
              <a:xfrm>
                <a:off x="8673861" y="3184969"/>
                <a:ext cx="2544792" cy="2042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673861" y="4005318"/>
                <a:ext cx="1772728" cy="1052558"/>
              </a:xfrm>
              <a:prstGeom prst="rect">
                <a:avLst/>
              </a:prstGeom>
            </p:spPr>
          </p:pic>
          <p:pic>
            <p:nvPicPr>
              <p:cNvPr id="32" name="Picture 2" descr="C:\Users\User\Desktop\шаттерсток\маска 1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13" t="4345" r="15531" b="9075"/>
              <a:stretch/>
            </p:blipFill>
            <p:spPr bwMode="auto">
              <a:xfrm>
                <a:off x="8673860" y="3173108"/>
                <a:ext cx="2544793" cy="2104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42" name="Picture 18" descr="Картинки по запросу цветной стикер 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36307">
              <a:off x="10177275" y="4411952"/>
              <a:ext cx="1376176" cy="1060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Заголовок 5"/>
            <p:cNvSpPr txBox="1">
              <a:spLocks/>
            </p:cNvSpPr>
            <p:nvPr/>
          </p:nvSpPr>
          <p:spPr>
            <a:xfrm>
              <a:off x="10334446" y="4716649"/>
              <a:ext cx="1183327" cy="517608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3200" b="1" i="1" dirty="0" smtClean="0">
                  <a:solidFill>
                    <a:schemeClr val="tx1"/>
                  </a:solidFill>
                </a:rPr>
                <a:t>Дом</a:t>
              </a:r>
              <a:endParaRPr lang="ru-RU" sz="3200" b="1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95400" y="3255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Дальтон-технология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0613" y="2294626"/>
            <a:ext cx="3465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Принципы</a:t>
            </a:r>
            <a:endParaRPr lang="ru-RU" sz="3200" b="1" dirty="0"/>
          </a:p>
        </p:txBody>
      </p:sp>
      <p:pic>
        <p:nvPicPr>
          <p:cNvPr id="11" name="Picture 2" descr="Картинки по запросу школьная дос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00" y="1773096"/>
            <a:ext cx="3338132" cy="252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учитель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687" y="2879401"/>
            <a:ext cx="2945490" cy="33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2" t="57306" r="-1695" b="-467"/>
          <a:stretch>
            <a:fillRect/>
          </a:stretch>
        </p:blipFill>
        <p:spPr bwMode="auto">
          <a:xfrm flipH="1">
            <a:off x="659211" y="3327413"/>
            <a:ext cx="1562804" cy="242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173301" y="2294625"/>
            <a:ext cx="3366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Сотрудничество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30449" y="3112663"/>
            <a:ext cx="4515270" cy="648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e-BY" sz="1600" dirty="0"/>
              <a:t>выбор </a:t>
            </a:r>
            <a:r>
              <a:rPr lang="be-BY" sz="1600" dirty="0" smtClean="0"/>
              <a:t>учеником формы </a:t>
            </a:r>
            <a:r>
              <a:rPr lang="be-BY" sz="1600" dirty="0"/>
              <a:t>учебно-познавательной </a:t>
            </a:r>
            <a:r>
              <a:rPr lang="be-BY" sz="1600" dirty="0" smtClean="0"/>
              <a:t>деятельности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16060" y="3976163"/>
            <a:ext cx="4443379" cy="850009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e-BY" sz="1600" dirty="0"/>
              <a:t>в</a:t>
            </a:r>
            <a:r>
              <a:rPr lang="be-BY" sz="1600" dirty="0" smtClean="0"/>
              <a:t>озможность обращаться </a:t>
            </a:r>
            <a:r>
              <a:rPr lang="be-BY" sz="1600" dirty="0"/>
              <a:t>за </a:t>
            </a:r>
            <a:r>
              <a:rPr lang="be-BY" sz="1600" dirty="0" smtClean="0"/>
              <a:t>помощью (показать</a:t>
            </a:r>
            <a:r>
              <a:rPr lang="be-BY" sz="1600" dirty="0"/>
              <a:t>, г</a:t>
            </a:r>
            <a:r>
              <a:rPr lang="ru-RU" sz="1600" dirty="0"/>
              <a:t>д</a:t>
            </a:r>
            <a:r>
              <a:rPr lang="be-BY" sz="1600" dirty="0"/>
              <a:t>е и как искать ответ на </a:t>
            </a:r>
            <a:r>
              <a:rPr lang="be-BY" sz="1600" dirty="0" smtClean="0"/>
              <a:t>вопрос) </a:t>
            </a:r>
            <a:r>
              <a:rPr lang="be-BY" sz="1600" dirty="0"/>
              <a:t>к кому угодно: одноклассникам, учителям, </a:t>
            </a:r>
            <a:r>
              <a:rPr lang="be-BY" sz="1600" dirty="0" smtClean="0"/>
              <a:t>родителям </a:t>
            </a:r>
            <a:endParaRPr lang="ru-RU" sz="1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52287" y="5023644"/>
            <a:ext cx="4219080" cy="648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e-BY" sz="1600" dirty="0" smtClean="0"/>
              <a:t>не бояться признать, что не знаешь чего-либо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5981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Дальтон-технология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0613" y="2294626"/>
            <a:ext cx="3465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Идея</a:t>
            </a:r>
            <a:endParaRPr lang="ru-RU" sz="32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133098" y="3018457"/>
            <a:ext cx="2216150" cy="3203575"/>
            <a:chOff x="1133098" y="3000171"/>
            <a:chExt cx="2216150" cy="3203575"/>
          </a:xfrm>
        </p:grpSpPr>
        <p:pic>
          <p:nvPicPr>
            <p:cNvPr id="22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97" r="52129" b="-197"/>
            <a:stretch>
              <a:fillRect/>
            </a:stretch>
          </p:blipFill>
          <p:spPr bwMode="auto">
            <a:xfrm>
              <a:off x="1133098" y="3000171"/>
              <a:ext cx="2216150" cy="320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440614" y="4601958"/>
              <a:ext cx="16562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/>
                <a:t>работаешь </a:t>
              </a:r>
              <a:endParaRPr lang="ru-RU" sz="2000" dirty="0" smtClean="0"/>
            </a:p>
            <a:p>
              <a:pPr algn="ctr"/>
              <a:r>
                <a:rPr lang="ru-RU" sz="2000" dirty="0" smtClean="0"/>
                <a:t>с </a:t>
              </a:r>
              <a:r>
                <a:rPr lang="ru-RU" sz="2000" dirty="0"/>
                <a:t>кем хочешь</a:t>
              </a:r>
              <a:endParaRPr lang="ru-RU" sz="2000" b="1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852285" y="2292805"/>
            <a:ext cx="2562225" cy="3093966"/>
            <a:chOff x="4107297" y="2264558"/>
            <a:chExt cx="2562225" cy="3093966"/>
          </a:xfrm>
        </p:grpSpPr>
        <p:pic>
          <p:nvPicPr>
            <p:cNvPr id="23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297" y="2264558"/>
              <a:ext cx="2562225" cy="3093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162344" y="3733081"/>
              <a:ext cx="245213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/>
                <a:t>отвечаешь </a:t>
              </a:r>
              <a:r>
                <a:rPr lang="ru-RU" sz="2000" dirty="0" smtClean="0"/>
                <a:t>сам за </a:t>
              </a:r>
            </a:p>
            <a:p>
              <a:pPr algn="ctr"/>
              <a:r>
                <a:rPr lang="ru-RU" sz="2000" dirty="0" smtClean="0"/>
                <a:t>выполнение задания</a:t>
              </a:r>
              <a:endParaRPr lang="ru-RU" sz="2000" b="1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666891" y="2771229"/>
            <a:ext cx="2187440" cy="3148012"/>
            <a:chOff x="7272068" y="2210512"/>
            <a:chExt cx="2187440" cy="3148012"/>
          </a:xfrm>
        </p:grpSpPr>
        <p:pic>
          <p:nvPicPr>
            <p:cNvPr id="24" name="Рисунок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22" b="50000"/>
            <a:stretch/>
          </p:blipFill>
          <p:spPr bwMode="auto">
            <a:xfrm>
              <a:off x="7272068" y="2210512"/>
              <a:ext cx="2187440" cy="314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511032" y="3687298"/>
              <a:ext cx="178383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/>
                <a:t>спрашиваешь </a:t>
              </a:r>
              <a:r>
                <a:rPr lang="ru-RU" sz="2000" dirty="0" smtClean="0"/>
                <a:t>у кого </a:t>
              </a:r>
              <a:r>
                <a:rPr lang="ru-RU" sz="2000" dirty="0"/>
                <a:t>хочешь </a:t>
              </a:r>
              <a:endParaRPr lang="ru-RU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473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Дальтон-технология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0613" y="2294626"/>
            <a:ext cx="3465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Компоненты</a:t>
            </a:r>
            <a:endParaRPr lang="ru-RU" sz="32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97431" y="3011521"/>
            <a:ext cx="3187582" cy="3078137"/>
            <a:chOff x="597431" y="3011521"/>
            <a:chExt cx="3187582" cy="3078137"/>
          </a:xfrm>
        </p:grpSpPr>
        <p:pic>
          <p:nvPicPr>
            <p:cNvPr id="13" name="Picture 2" descr="Картинки по запросу школьная доска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675" y="3011521"/>
              <a:ext cx="2067338" cy="156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Картинки по запросу учитель 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3941" r="14786"/>
            <a:stretch/>
          </p:blipFill>
          <p:spPr bwMode="auto">
            <a:xfrm flipH="1">
              <a:off x="597431" y="3240967"/>
              <a:ext cx="1880560" cy="2848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Заголовок 5"/>
            <p:cNvSpPr txBox="1">
              <a:spLocks/>
            </p:cNvSpPr>
            <p:nvPr/>
          </p:nvSpPr>
          <p:spPr>
            <a:xfrm>
              <a:off x="1856890" y="3215938"/>
              <a:ext cx="1788908" cy="53064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3200" b="1" i="1" dirty="0" smtClean="0">
                  <a:solidFill>
                    <a:schemeClr val="bg1"/>
                  </a:solidFill>
                </a:rPr>
                <a:t>Задания</a:t>
              </a:r>
              <a:endParaRPr lang="ru-RU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Стрелка вправо 16"/>
          <p:cNvSpPr/>
          <p:nvPr/>
        </p:nvSpPr>
        <p:spPr>
          <a:xfrm>
            <a:off x="3849958" y="4528243"/>
            <a:ext cx="608400" cy="502303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7912394" y="4475832"/>
            <a:ext cx="608400" cy="502303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4161282" y="2957351"/>
            <a:ext cx="3657058" cy="3170860"/>
            <a:chOff x="4339626" y="2614562"/>
            <a:chExt cx="3657058" cy="3170860"/>
          </a:xfrm>
        </p:grpSpPr>
        <p:pic>
          <p:nvPicPr>
            <p:cNvPr id="20" name="Рисунок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3" r="6577" b="7974"/>
            <a:stretch/>
          </p:blipFill>
          <p:spPr bwMode="auto">
            <a:xfrm>
              <a:off x="4873925" y="3720819"/>
              <a:ext cx="3062377" cy="1989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02" t="57306" r="-1695" b="-467"/>
            <a:stretch>
              <a:fillRect/>
            </a:stretch>
          </p:blipFill>
          <p:spPr bwMode="auto">
            <a:xfrm>
              <a:off x="6468933" y="4253359"/>
              <a:ext cx="838957" cy="130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9" r="69507"/>
            <a:stretch>
              <a:fillRect/>
            </a:stretch>
          </p:blipFill>
          <p:spPr bwMode="auto">
            <a:xfrm>
              <a:off x="5313461" y="4185454"/>
              <a:ext cx="856904" cy="133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 descr="C:\Users\User\Desktop\шаттерсток\маска 1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13" t="4345" r="15531" b="9075"/>
            <a:stretch/>
          </p:blipFill>
          <p:spPr bwMode="auto">
            <a:xfrm>
              <a:off x="4796285" y="3680575"/>
              <a:ext cx="3200399" cy="2104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4" descr="Картинки по запросу стикер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97783">
              <a:off x="4521899" y="2614562"/>
              <a:ext cx="1571317" cy="151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Заголовок 5"/>
            <p:cNvSpPr txBox="1">
              <a:spLocks/>
            </p:cNvSpPr>
            <p:nvPr/>
          </p:nvSpPr>
          <p:spPr>
            <a:xfrm rot="21054703">
              <a:off x="4339626" y="3026850"/>
              <a:ext cx="1947670" cy="619971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3200" b="1" i="1" dirty="0" smtClean="0">
                  <a:solidFill>
                    <a:schemeClr val="tx1"/>
                  </a:solidFill>
                </a:rPr>
                <a:t>Лаборатория</a:t>
              </a:r>
              <a:endParaRPr lang="ru-RU" sz="3200" b="1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8598440" y="2933055"/>
            <a:ext cx="2758823" cy="2881141"/>
            <a:chOff x="8794628" y="2591549"/>
            <a:chExt cx="2758823" cy="2881141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8794628" y="2591549"/>
              <a:ext cx="2544793" cy="2104847"/>
              <a:chOff x="8673860" y="3173108"/>
              <a:chExt cx="2544793" cy="2104847"/>
            </a:xfrm>
          </p:grpSpPr>
          <p:pic>
            <p:nvPicPr>
              <p:cNvPr id="34" name="Рисунок 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83" r="30175" b="32073"/>
              <a:stretch/>
            </p:blipFill>
            <p:spPr bwMode="auto">
              <a:xfrm>
                <a:off x="8673861" y="3184969"/>
                <a:ext cx="2544792" cy="2042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673861" y="4005318"/>
                <a:ext cx="1772728" cy="1052558"/>
              </a:xfrm>
              <a:prstGeom prst="rect">
                <a:avLst/>
              </a:prstGeom>
            </p:spPr>
          </p:pic>
          <p:pic>
            <p:nvPicPr>
              <p:cNvPr id="36" name="Picture 2" descr="C:\Users\User\Desktop\шаттерсток\маска 1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13" t="4345" r="15531" b="9075"/>
              <a:stretch/>
            </p:blipFill>
            <p:spPr bwMode="auto">
              <a:xfrm>
                <a:off x="8673860" y="3173108"/>
                <a:ext cx="2544793" cy="2104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" name="Picture 18" descr="Картинки по запросу цветной стикер 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36307">
              <a:off x="10177275" y="4411952"/>
              <a:ext cx="1376176" cy="1060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Заголовок 5"/>
            <p:cNvSpPr txBox="1">
              <a:spLocks/>
            </p:cNvSpPr>
            <p:nvPr/>
          </p:nvSpPr>
          <p:spPr>
            <a:xfrm>
              <a:off x="10334446" y="4716649"/>
              <a:ext cx="1183327" cy="517608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3200" b="1" i="1" dirty="0" smtClean="0">
                  <a:solidFill>
                    <a:schemeClr val="tx1"/>
                  </a:solidFill>
                </a:rPr>
                <a:t>Дом</a:t>
              </a:r>
              <a:endParaRPr lang="ru-RU" sz="3200" b="1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46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Компоненты Дальтон-технологии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4143" y="2532201"/>
            <a:ext cx="67458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be-BY" dirty="0" smtClean="0"/>
              <a:t>задания должны </a:t>
            </a:r>
            <a:r>
              <a:rPr lang="be-BY" dirty="0"/>
              <a:t>носить творческий </a:t>
            </a:r>
            <a:r>
              <a:rPr lang="be-BY" dirty="0" smtClean="0"/>
              <a:t>характер;</a:t>
            </a:r>
          </a:p>
          <a:p>
            <a:pPr marL="285750" indent="-285750">
              <a:buFontTx/>
              <a:buChar char="-"/>
            </a:pPr>
            <a:r>
              <a:rPr lang="be-BY" dirty="0" smtClean="0"/>
              <a:t>в </a:t>
            </a:r>
            <a:r>
              <a:rPr lang="be-BY" dirty="0"/>
              <a:t>каждом задании определяется задача (проблема</a:t>
            </a:r>
            <a:r>
              <a:rPr lang="be-BY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be-BY" dirty="0" smtClean="0"/>
              <a:t>задания </a:t>
            </a:r>
            <a:r>
              <a:rPr lang="be-BY" dirty="0"/>
              <a:t>формулируются на уровневой </a:t>
            </a:r>
            <a:r>
              <a:rPr lang="be-BY" dirty="0" smtClean="0"/>
              <a:t>основе;</a:t>
            </a:r>
          </a:p>
          <a:p>
            <a:pPr marL="285750" indent="-285750">
              <a:buFontTx/>
              <a:buChar char="-"/>
            </a:pPr>
            <a:r>
              <a:rPr lang="be-BY" dirty="0" smtClean="0"/>
              <a:t>задания могут быть исследовательского </a:t>
            </a:r>
            <a:r>
              <a:rPr lang="be-BY" dirty="0"/>
              <a:t>характера с постановкой эксперимента, разработкой </a:t>
            </a:r>
            <a:r>
              <a:rPr lang="be-BY" dirty="0" smtClean="0"/>
              <a:t>проекта;</a:t>
            </a:r>
          </a:p>
          <a:p>
            <a:pPr marL="285750" indent="-285750">
              <a:buFontTx/>
              <a:buChar char="-"/>
            </a:pPr>
            <a:r>
              <a:rPr lang="be-BY" dirty="0" smtClean="0"/>
              <a:t>задания </a:t>
            </a:r>
            <a:r>
              <a:rPr lang="be-BY" dirty="0"/>
              <a:t>могут ограничиватья учебной программой или выходить за её </a:t>
            </a:r>
            <a:r>
              <a:rPr lang="be-BY" dirty="0" smtClean="0"/>
              <a:t>рамки;</a:t>
            </a:r>
          </a:p>
          <a:p>
            <a:pPr marL="285750" indent="-285750">
              <a:buFontTx/>
              <a:buChar char="-"/>
            </a:pPr>
            <a:r>
              <a:rPr lang="be-BY" dirty="0" smtClean="0"/>
              <a:t>выполнение </a:t>
            </a:r>
            <a:r>
              <a:rPr lang="be-BY" dirty="0"/>
              <a:t>задания </a:t>
            </a:r>
            <a:r>
              <a:rPr lang="be-BY" dirty="0" smtClean="0"/>
              <a:t>проверяется </a:t>
            </a:r>
            <a:r>
              <a:rPr lang="be-BY" dirty="0"/>
              <a:t>учителем индивидуально у каждого </a:t>
            </a:r>
            <a:r>
              <a:rPr lang="be-BY" dirty="0" smtClean="0"/>
              <a:t>ученика;</a:t>
            </a:r>
          </a:p>
          <a:p>
            <a:pPr marL="285750" indent="-285750">
              <a:buFontTx/>
              <a:buChar char="-"/>
            </a:pPr>
            <a:r>
              <a:rPr lang="be-BY" dirty="0"/>
              <a:t>за задания отметка не ставится, а только отмечается его выполнение и </a:t>
            </a:r>
            <a:r>
              <a:rPr lang="be-BY" dirty="0" smtClean="0"/>
              <a:t>даётся </a:t>
            </a:r>
            <a:r>
              <a:rPr lang="be-BY" dirty="0"/>
              <a:t>устная оценка </a:t>
            </a:r>
            <a:r>
              <a:rPr lang="be-BY" dirty="0" smtClean="0"/>
              <a:t>учителем;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be-BY" dirty="0" smtClean="0"/>
              <a:t>даётся </a:t>
            </a:r>
            <a:r>
              <a:rPr lang="be-BY" dirty="0"/>
              <a:t>проверочная работа для </a:t>
            </a:r>
            <a:r>
              <a:rPr lang="be-BY" dirty="0" smtClean="0"/>
              <a:t>всех, результаты которой и оцениваются.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411498" y="2625665"/>
            <a:ext cx="3896931" cy="3458601"/>
            <a:chOff x="597431" y="3011521"/>
            <a:chExt cx="3187582" cy="3078137"/>
          </a:xfrm>
        </p:grpSpPr>
        <p:pic>
          <p:nvPicPr>
            <p:cNvPr id="38" name="Picture 2" descr="Картинки по запросу школьная доска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675" y="3011521"/>
              <a:ext cx="2067338" cy="156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Картинки по запросу учитель 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3941" r="14786"/>
            <a:stretch/>
          </p:blipFill>
          <p:spPr bwMode="auto">
            <a:xfrm flipH="1">
              <a:off x="597431" y="3240967"/>
              <a:ext cx="1880560" cy="2848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Заголовок 5"/>
            <p:cNvSpPr txBox="1">
              <a:spLocks/>
            </p:cNvSpPr>
            <p:nvPr/>
          </p:nvSpPr>
          <p:spPr>
            <a:xfrm>
              <a:off x="1856890" y="3215938"/>
              <a:ext cx="1788908" cy="53064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3200" b="1" i="1" dirty="0" smtClean="0">
                  <a:solidFill>
                    <a:schemeClr val="bg1"/>
                  </a:solidFill>
                </a:rPr>
                <a:t>Задания</a:t>
              </a:r>
              <a:endParaRPr lang="ru-RU" sz="32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74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Компоненты Дальтон-технологии</a:t>
            </a:r>
            <a:endParaRPr lang="ru-RU" sz="3600" dirty="0">
              <a:solidFill>
                <a:srgbClr val="8238BA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11498" y="2625665"/>
            <a:ext cx="3896931" cy="3458601"/>
            <a:chOff x="597431" y="3011521"/>
            <a:chExt cx="3187582" cy="3078137"/>
          </a:xfrm>
        </p:grpSpPr>
        <p:pic>
          <p:nvPicPr>
            <p:cNvPr id="13" name="Picture 2" descr="Картинки по запросу школьная доска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675" y="3011521"/>
              <a:ext cx="2067338" cy="156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Картинки по запросу учитель 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7" t="3941" r="14786"/>
            <a:stretch/>
          </p:blipFill>
          <p:spPr bwMode="auto">
            <a:xfrm flipH="1">
              <a:off x="597431" y="3240967"/>
              <a:ext cx="1880560" cy="2848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Заголовок 5"/>
            <p:cNvSpPr txBox="1">
              <a:spLocks/>
            </p:cNvSpPr>
            <p:nvPr/>
          </p:nvSpPr>
          <p:spPr>
            <a:xfrm>
              <a:off x="1856890" y="3215938"/>
              <a:ext cx="1788908" cy="53064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3200" b="1" i="1" dirty="0" smtClean="0">
                  <a:solidFill>
                    <a:schemeClr val="bg1"/>
                  </a:solidFill>
                </a:rPr>
                <a:t>Задания</a:t>
              </a:r>
              <a:endParaRPr lang="ru-RU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308429" y="2471815"/>
            <a:ext cx="7397617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b="1" dirty="0" smtClean="0"/>
              <a:t>Требования, предъявляемые к заданиям:</a:t>
            </a:r>
            <a:endParaRPr lang="ru-RU" b="1" dirty="0"/>
          </a:p>
          <a:p>
            <a:pPr lvl="0"/>
            <a:r>
              <a:rPr lang="be-BY" dirty="0" smtClean="0"/>
              <a:t>- </a:t>
            </a:r>
            <a:r>
              <a:rPr lang="be-BY" sz="1700" dirty="0" smtClean="0"/>
              <a:t>должны носить уровневый характер;</a:t>
            </a:r>
            <a:endParaRPr lang="ru-RU" sz="1700" dirty="0"/>
          </a:p>
          <a:p>
            <a:pPr lvl="0"/>
            <a:r>
              <a:rPr lang="be-BY" sz="1700" dirty="0" smtClean="0"/>
              <a:t>- охватывать </a:t>
            </a:r>
            <a:r>
              <a:rPr lang="be-BY" sz="1700" dirty="0"/>
              <a:t>достаточный объём учебного материала;</a:t>
            </a:r>
            <a:endParaRPr lang="ru-RU" sz="1700" dirty="0"/>
          </a:p>
          <a:p>
            <a:pPr lvl="0"/>
            <a:r>
              <a:rPr lang="be-BY" sz="1700" dirty="0" smtClean="0"/>
              <a:t>- чётко </a:t>
            </a:r>
            <a:r>
              <a:rPr lang="be-BY" sz="1700" dirty="0"/>
              <a:t>формулируется цель задания, а значит и </a:t>
            </a:r>
            <a:r>
              <a:rPr lang="be-BY" sz="1700" dirty="0" smtClean="0"/>
              <a:t>результат выполнения</a:t>
            </a:r>
            <a:r>
              <a:rPr lang="be-BY" sz="1700" dirty="0"/>
              <a:t>;</a:t>
            </a:r>
            <a:endParaRPr lang="ru-RU" sz="1700" dirty="0"/>
          </a:p>
          <a:p>
            <a:pPr lvl="0"/>
            <a:r>
              <a:rPr lang="be-BY" sz="1700" dirty="0" smtClean="0"/>
              <a:t>- должны </a:t>
            </a:r>
            <a:r>
              <a:rPr lang="be-BY" sz="1700" dirty="0"/>
              <a:t>быть </a:t>
            </a:r>
            <a:r>
              <a:rPr lang="be-BY" sz="1700" dirty="0" smtClean="0"/>
              <a:t>понятны </a:t>
            </a:r>
            <a:r>
              <a:rPr lang="be-BY" sz="1700" dirty="0"/>
              <a:t>и </a:t>
            </a:r>
            <a:r>
              <a:rPr lang="be-BY" sz="1700" dirty="0" smtClean="0"/>
              <a:t>интересны </a:t>
            </a:r>
            <a:r>
              <a:rPr lang="be-BY" sz="1700" dirty="0"/>
              <a:t>ученику;</a:t>
            </a:r>
            <a:endParaRPr lang="ru-RU" sz="1700" dirty="0"/>
          </a:p>
          <a:p>
            <a:pPr lvl="0"/>
            <a:r>
              <a:rPr lang="be-BY" sz="1700" dirty="0" smtClean="0"/>
              <a:t>- рассчитаны </a:t>
            </a:r>
            <a:r>
              <a:rPr lang="be-BY" sz="1700" dirty="0"/>
              <a:t>на возможность ученика самостоятельно справиться с </a:t>
            </a:r>
            <a:r>
              <a:rPr lang="be-BY" sz="1700" dirty="0" smtClean="0"/>
              <a:t>ним (даются </a:t>
            </a:r>
            <a:r>
              <a:rPr lang="be-BY" sz="1700" dirty="0"/>
              <a:t>указания, литература, сроки </a:t>
            </a:r>
            <a:r>
              <a:rPr lang="be-BY" sz="1700" dirty="0" smtClean="0"/>
              <a:t>выполнения);</a:t>
            </a:r>
            <a:endParaRPr lang="ru-RU" sz="1700" dirty="0"/>
          </a:p>
          <a:p>
            <a:pPr lvl="0"/>
            <a:r>
              <a:rPr lang="be-BY" sz="1700" dirty="0" smtClean="0"/>
              <a:t>- предполагают </a:t>
            </a:r>
            <a:r>
              <a:rPr lang="be-BY" sz="1700" dirty="0"/>
              <a:t>различные формы их выполнения, возможность сотрудничества с другими;</a:t>
            </a:r>
            <a:endParaRPr lang="ru-RU" sz="1700" dirty="0"/>
          </a:p>
          <a:p>
            <a:pPr lvl="0"/>
            <a:r>
              <a:rPr lang="be-BY" sz="1700" dirty="0" smtClean="0"/>
              <a:t>- предусматривается </a:t>
            </a:r>
            <a:r>
              <a:rPr lang="be-BY" sz="1700" dirty="0"/>
              <a:t>возможность для </a:t>
            </a:r>
            <a:r>
              <a:rPr lang="be-BY" sz="1700" dirty="0" smtClean="0"/>
              <a:t>самоконтроля </a:t>
            </a:r>
            <a:r>
              <a:rPr lang="be-BY" sz="1700" dirty="0"/>
              <a:t>и </a:t>
            </a:r>
            <a:r>
              <a:rPr lang="be-BY" sz="1700" dirty="0" smtClean="0"/>
              <a:t>контроля;</a:t>
            </a:r>
            <a:endParaRPr lang="ru-RU" sz="1700" dirty="0"/>
          </a:p>
          <a:p>
            <a:pPr lvl="0"/>
            <a:r>
              <a:rPr lang="be-BY" sz="1700" dirty="0" smtClean="0"/>
              <a:t>- ученику должно </a:t>
            </a:r>
            <a:r>
              <a:rPr lang="be-BY" sz="1700" dirty="0"/>
              <a:t>быть ясно, когда и к кому можно обращаться за помощью;</a:t>
            </a:r>
            <a:endParaRPr lang="ru-RU" sz="1700" dirty="0"/>
          </a:p>
          <a:p>
            <a:pPr lvl="0"/>
            <a:r>
              <a:rPr lang="be-BY" sz="1700" dirty="0" smtClean="0"/>
              <a:t>- содержание </a:t>
            </a:r>
            <a:r>
              <a:rPr lang="be-BY" sz="1700" dirty="0"/>
              <a:t>задания предполагает предварительное и последующее </a:t>
            </a:r>
            <a:r>
              <a:rPr lang="be-BY" sz="1700" dirty="0" smtClean="0"/>
              <a:t>обсуждение</a:t>
            </a:r>
            <a:r>
              <a:rPr lang="be-BY" sz="1700" dirty="0"/>
              <a:t>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2275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Компоненты Дальтон-технологии</a:t>
            </a:r>
            <a:endParaRPr lang="ru-RU" sz="3600" dirty="0">
              <a:solidFill>
                <a:srgbClr val="8238BA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76709" y="2758917"/>
            <a:ext cx="4059193" cy="2951770"/>
            <a:chOff x="1108030" y="3845224"/>
            <a:chExt cx="3200399" cy="2104847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3" r="6577" b="7974"/>
            <a:stretch/>
          </p:blipFill>
          <p:spPr bwMode="auto">
            <a:xfrm>
              <a:off x="1185670" y="3885468"/>
              <a:ext cx="3062377" cy="1989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02" t="57306" r="-1695" b="-467"/>
            <a:stretch>
              <a:fillRect/>
            </a:stretch>
          </p:blipFill>
          <p:spPr bwMode="auto">
            <a:xfrm>
              <a:off x="2780678" y="4418008"/>
              <a:ext cx="838957" cy="130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9" r="69507"/>
            <a:stretch>
              <a:fillRect/>
            </a:stretch>
          </p:blipFill>
          <p:spPr bwMode="auto">
            <a:xfrm>
              <a:off x="1625206" y="4350103"/>
              <a:ext cx="856904" cy="133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C:\Users\User\Desktop\шаттерсток\маска 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13" t="4345" r="15531" b="9075"/>
            <a:stretch/>
          </p:blipFill>
          <p:spPr bwMode="auto">
            <a:xfrm>
              <a:off x="1108030" y="3845224"/>
              <a:ext cx="3200399" cy="2104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6778362" y="2681103"/>
            <a:ext cx="1983546" cy="1862168"/>
            <a:chOff x="4607470" y="2372634"/>
            <a:chExt cx="1983546" cy="1862168"/>
          </a:xfrm>
        </p:grpSpPr>
        <p:pic>
          <p:nvPicPr>
            <p:cNvPr id="17" name="Picture 14" descr="Картинки по запросу стикер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317" y="2372634"/>
              <a:ext cx="1931699" cy="186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Заголовок 5"/>
            <p:cNvSpPr txBox="1">
              <a:spLocks/>
            </p:cNvSpPr>
            <p:nvPr/>
          </p:nvSpPr>
          <p:spPr>
            <a:xfrm rot="21054703">
              <a:off x="4607470" y="2830615"/>
              <a:ext cx="1945946" cy="630749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3200" b="1" i="1" dirty="0" smtClean="0">
                  <a:solidFill>
                    <a:schemeClr val="tx1"/>
                  </a:solidFill>
                </a:rPr>
                <a:t>Лаборатория</a:t>
              </a:r>
              <a:endParaRPr lang="ru-RU" sz="32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5553765" y="4590201"/>
            <a:ext cx="5353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dirty="0" smtClean="0"/>
              <a:t>Время </a:t>
            </a:r>
            <a:r>
              <a:rPr lang="be-BY" sz="2000" dirty="0"/>
              <a:t>в расписании ученика, отведённое для самостоятельно работы над заданием, а также для участия в учебных занятиях.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188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Компоненты Дальтон-технологии</a:t>
            </a:r>
            <a:endParaRPr lang="ru-RU" sz="3600" dirty="0">
              <a:solidFill>
                <a:srgbClr val="8238BA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518250" y="2879916"/>
            <a:ext cx="3241436" cy="2725948"/>
            <a:chOff x="8673860" y="3173108"/>
            <a:chExt cx="2544793" cy="2104847"/>
          </a:xfrm>
        </p:grpSpPr>
        <p:pic>
          <p:nvPicPr>
            <p:cNvPr id="21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3" r="30175" b="32073"/>
            <a:stretch/>
          </p:blipFill>
          <p:spPr bwMode="auto">
            <a:xfrm>
              <a:off x="8673861" y="3184969"/>
              <a:ext cx="2544792" cy="2042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73861" y="4005318"/>
              <a:ext cx="1772728" cy="1052558"/>
            </a:xfrm>
            <a:prstGeom prst="rect">
              <a:avLst/>
            </a:prstGeom>
          </p:spPr>
        </p:pic>
        <p:pic>
          <p:nvPicPr>
            <p:cNvPr id="23" name="Picture 2" descr="C:\Users\User\Desktop\шаттерсток\маска 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13" t="4345" r="15531" b="9075"/>
            <a:stretch/>
          </p:blipFill>
          <p:spPr bwMode="auto">
            <a:xfrm>
              <a:off x="8673860" y="3173108"/>
              <a:ext cx="2544793" cy="2104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8" descr="Картинки по запросу цветной стикер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6307">
            <a:off x="6976834" y="2669288"/>
            <a:ext cx="2041044" cy="156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5"/>
          <p:cNvSpPr txBox="1">
            <a:spLocks/>
          </p:cNvSpPr>
          <p:nvPr/>
        </p:nvSpPr>
        <p:spPr>
          <a:xfrm>
            <a:off x="7124026" y="3129696"/>
            <a:ext cx="1778606" cy="8780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i="1" dirty="0" smtClean="0">
                <a:solidFill>
                  <a:schemeClr val="tx1"/>
                </a:solidFill>
              </a:rPr>
              <a:t>Дом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63800" y="4655995"/>
            <a:ext cx="6400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dirty="0"/>
              <a:t>Н</a:t>
            </a:r>
            <a:r>
              <a:rPr lang="be-BY" sz="2000" dirty="0" smtClean="0"/>
              <a:t>аличие </a:t>
            </a:r>
            <a:r>
              <a:rPr lang="be-BY" sz="2000" dirty="0"/>
              <a:t>места, где ученику комфортно работать; свобода выбора патрнёра в работе; наличие группы консультантов, готовых в любой момент оказать </a:t>
            </a:r>
            <a:r>
              <a:rPr lang="be-BY" sz="2000" dirty="0" smtClean="0"/>
              <a:t>помощь.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4513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Проведение Дальтон-часа</a:t>
            </a:r>
            <a:endParaRPr lang="ru-RU" sz="3600" dirty="0">
              <a:solidFill>
                <a:srgbClr val="8238BA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02537857"/>
              </p:ext>
            </p:extLst>
          </p:nvPr>
        </p:nvGraphicFramePr>
        <p:xfrm>
          <a:off x="2509567" y="2572647"/>
          <a:ext cx="6457952" cy="354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824378" y="5179081"/>
            <a:ext cx="5621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ученик </a:t>
            </a:r>
            <a:r>
              <a:rPr lang="ru-RU" dirty="0"/>
              <a:t>должен выполнить несколько </a:t>
            </a:r>
            <a:r>
              <a:rPr lang="ru-RU" dirty="0" smtClean="0"/>
              <a:t>заданий: определяет </a:t>
            </a:r>
            <a:r>
              <a:rPr lang="ru-RU" dirty="0"/>
              <a:t>сам, в каком порядке, с кем будет работать, </a:t>
            </a:r>
            <a:r>
              <a:rPr lang="ru-RU" dirty="0" smtClean="0"/>
              <a:t>как будет отчитываться </a:t>
            </a:r>
            <a:r>
              <a:rPr lang="ru-RU" dirty="0"/>
              <a:t>перед </a:t>
            </a:r>
            <a:r>
              <a:rPr lang="ru-RU" dirty="0" smtClean="0"/>
              <a:t>учителем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04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9AFF41-F6EF-4262-BD11-28776B129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graphicEl>
                                              <a:dgm id="{959AFF41-F6EF-4262-BD11-28776B129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5BB5FEE-BE56-44B9-862C-8FF25A93F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graphicEl>
                                              <a:dgm id="{45BB5FEE-BE56-44B9-862C-8FF25A93F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lvlOne"/>
        </p:bldSub>
      </p:bldGraphic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Проведение Дальтон-часа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3605994" y="1843587"/>
            <a:ext cx="4764111" cy="6009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</a:rPr>
              <a:t>Правила для ученика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76709" y="2758917"/>
            <a:ext cx="4059193" cy="2951770"/>
            <a:chOff x="1108030" y="3845224"/>
            <a:chExt cx="3200399" cy="2104847"/>
          </a:xfrm>
        </p:grpSpPr>
        <p:pic>
          <p:nvPicPr>
            <p:cNvPr id="7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3" r="6577" b="7974"/>
            <a:stretch/>
          </p:blipFill>
          <p:spPr bwMode="auto">
            <a:xfrm>
              <a:off x="1185670" y="3885468"/>
              <a:ext cx="3062377" cy="1989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02" t="57306" r="-1695" b="-467"/>
            <a:stretch>
              <a:fillRect/>
            </a:stretch>
          </p:blipFill>
          <p:spPr bwMode="auto">
            <a:xfrm>
              <a:off x="2780678" y="4418008"/>
              <a:ext cx="838957" cy="130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9" r="69507"/>
            <a:stretch>
              <a:fillRect/>
            </a:stretch>
          </p:blipFill>
          <p:spPr bwMode="auto">
            <a:xfrm>
              <a:off x="1625206" y="4350103"/>
              <a:ext cx="856904" cy="133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C:\Users\User\Desktop\шаттерсток\маска 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13" t="4345" r="15531" b="9075"/>
            <a:stretch/>
          </p:blipFill>
          <p:spPr bwMode="auto">
            <a:xfrm>
              <a:off x="1108030" y="3845224"/>
              <a:ext cx="3200399" cy="2104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5004373" y="2748319"/>
            <a:ext cx="64342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/>
              <a:t>1.      </a:t>
            </a:r>
            <a:r>
              <a:rPr lang="ru-RU" dirty="0" smtClean="0"/>
              <a:t>Выбери </a:t>
            </a:r>
            <a:r>
              <a:rPr lang="ru-RU" dirty="0"/>
              <a:t>себе лабораторию, </a:t>
            </a:r>
            <a:r>
              <a:rPr lang="ru-RU" dirty="0" smtClean="0"/>
              <a:t>партнёров</a:t>
            </a:r>
            <a:r>
              <a:rPr lang="ru-RU" dirty="0"/>
              <a:t>, место работы, предмет и порядок выполнения задания.</a:t>
            </a:r>
          </a:p>
          <a:p>
            <a:pPr fontAlgn="t"/>
            <a:r>
              <a:rPr lang="ru-RU" dirty="0"/>
              <a:t>2.      Работа может быть индивидуальной, парной, групповой.</a:t>
            </a:r>
          </a:p>
          <a:p>
            <a:pPr fontAlgn="t"/>
            <a:r>
              <a:rPr lang="ru-RU" dirty="0"/>
              <a:t>3.      Организуй рабочее место с хорошей освещенностью, с минимумом зрительных и звуковых раздражителей, необходимыми средствами обучения и начинай работать.</a:t>
            </a:r>
          </a:p>
          <a:p>
            <a:pPr fontAlgn="t"/>
            <a:r>
              <a:rPr lang="ru-RU" dirty="0"/>
              <a:t>4.      Вчитайся в задание, определи его цели. Работай интенсивно и независимо. Выполняй </a:t>
            </a:r>
            <a:r>
              <a:rPr lang="ru-RU" dirty="0" smtClean="0"/>
              <a:t>задание </a:t>
            </a:r>
            <a:r>
              <a:rPr lang="ru-RU" dirty="0"/>
              <a:t>в удобном для себя темпе.</a:t>
            </a:r>
          </a:p>
          <a:p>
            <a:pPr fontAlgn="t"/>
            <a:r>
              <a:rPr lang="ru-RU" dirty="0"/>
              <a:t>5.      Будь настойчивым. Не позволяй мелочам отвлекать тебя.</a:t>
            </a:r>
          </a:p>
          <a:p>
            <a:pPr fontAlgn="t"/>
            <a:r>
              <a:rPr lang="ru-RU" dirty="0"/>
              <a:t>6.      Работай сейчас. Береги время. Ничего не откладывай «на </a:t>
            </a:r>
            <a:r>
              <a:rPr lang="ru-RU" dirty="0" smtClean="0"/>
              <a:t>потом».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7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Проведение Дальтон-часа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3605994" y="1843587"/>
            <a:ext cx="4764111" cy="6009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</a:rPr>
              <a:t>Правила для ученика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76709" y="2758917"/>
            <a:ext cx="4059193" cy="2951770"/>
            <a:chOff x="1108030" y="3845224"/>
            <a:chExt cx="3200399" cy="2104847"/>
          </a:xfrm>
        </p:grpSpPr>
        <p:pic>
          <p:nvPicPr>
            <p:cNvPr id="7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3" r="6577" b="7974"/>
            <a:stretch/>
          </p:blipFill>
          <p:spPr bwMode="auto">
            <a:xfrm>
              <a:off x="1185670" y="3885468"/>
              <a:ext cx="3062377" cy="1989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02" t="57306" r="-1695" b="-467"/>
            <a:stretch>
              <a:fillRect/>
            </a:stretch>
          </p:blipFill>
          <p:spPr bwMode="auto">
            <a:xfrm>
              <a:off x="2780678" y="4418008"/>
              <a:ext cx="838957" cy="130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9" r="69507"/>
            <a:stretch>
              <a:fillRect/>
            </a:stretch>
          </p:blipFill>
          <p:spPr bwMode="auto">
            <a:xfrm>
              <a:off x="1625206" y="4350103"/>
              <a:ext cx="856904" cy="133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C:\Users\User\Desktop\шаттерсток\маска 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13" t="4345" r="15531" b="9075"/>
            <a:stretch/>
          </p:blipFill>
          <p:spPr bwMode="auto">
            <a:xfrm>
              <a:off x="1108030" y="3845224"/>
              <a:ext cx="3200399" cy="2104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909483" y="2610683"/>
            <a:ext cx="64342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 smtClean="0"/>
              <a:t>7.</a:t>
            </a:r>
            <a:r>
              <a:rPr lang="ru-RU" dirty="0"/>
              <a:t> </a:t>
            </a:r>
            <a:r>
              <a:rPr lang="ru-RU" dirty="0" smtClean="0"/>
              <a:t>С разрешения учителя можно </a:t>
            </a:r>
            <a:r>
              <a:rPr lang="ru-RU" dirty="0"/>
              <a:t>пойти работать в библиотеку, </a:t>
            </a:r>
            <a:r>
              <a:rPr lang="ru-RU" dirty="0" smtClean="0"/>
              <a:t>для </a:t>
            </a:r>
            <a:r>
              <a:rPr lang="ru-RU" dirty="0"/>
              <a:t>этого надо иметь карточку – допуск с указанием нужных книг.</a:t>
            </a:r>
          </a:p>
          <a:p>
            <a:pPr fontAlgn="t"/>
            <a:r>
              <a:rPr lang="ru-RU" dirty="0" smtClean="0"/>
              <a:t>8.</a:t>
            </a:r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/>
              <a:t>допускай более 2-х переходов за урок из лаборатории в лабораторию (библиотеку).</a:t>
            </a:r>
          </a:p>
          <a:p>
            <a:pPr fontAlgn="t"/>
            <a:r>
              <a:rPr lang="ru-RU" dirty="0" smtClean="0"/>
              <a:t>9.</a:t>
            </a:r>
            <a:r>
              <a:rPr lang="ru-RU" dirty="0"/>
              <a:t> </a:t>
            </a:r>
            <a:r>
              <a:rPr lang="ru-RU" dirty="0" smtClean="0"/>
              <a:t>Если </a:t>
            </a:r>
            <a:r>
              <a:rPr lang="ru-RU" dirty="0"/>
              <a:t>непонятно, спрашивай у учителя, у товарищей, ищи в книгах, памятках. Используй взаимное с товарищем репетиторство. Спрашивай у одноклассников, объясняй им сам. Думайте вместе! Объясняя материал или решение кому-то, ты сам лучше его поймешь.</a:t>
            </a:r>
          </a:p>
          <a:p>
            <a:pPr fontAlgn="t"/>
            <a:r>
              <a:rPr lang="ru-RU" dirty="0"/>
              <a:t>10. Записи по каждому предмету веди отдельно. Перепроверяй себя. Для записей можно использовать различные цвета.</a:t>
            </a:r>
          </a:p>
          <a:p>
            <a:pPr fontAlgn="t"/>
            <a:r>
              <a:rPr lang="ru-RU" dirty="0"/>
              <a:t>11. Держи </a:t>
            </a:r>
            <a:r>
              <a:rPr lang="ru-RU" dirty="0" smtClean="0"/>
              <a:t>словарь, справочники под </a:t>
            </a:r>
            <a:r>
              <a:rPr lang="ru-RU" dirty="0"/>
              <a:t>рукой и пользуйся ими, как только в чем-то не уверен. </a:t>
            </a:r>
          </a:p>
        </p:txBody>
      </p:sp>
    </p:spTree>
    <p:extLst>
      <p:ext uri="{BB962C8B-B14F-4D97-AF65-F5344CB8AC3E}">
        <p14:creationId xmlns:p14="http://schemas.microsoft.com/office/powerpoint/2010/main" val="19726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46820" y="5102185"/>
            <a:ext cx="3044826" cy="720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Редьярд</a:t>
            </a:r>
            <a:r>
              <a:rPr lang="ru-RU" sz="2400" b="1" dirty="0" smtClean="0"/>
              <a:t> Киплинг, </a:t>
            </a:r>
            <a:r>
              <a:rPr lang="ru-RU" sz="2400" dirty="0" smtClean="0"/>
              <a:t>английский </a:t>
            </a:r>
            <a:r>
              <a:rPr lang="ru-RU" sz="2400" dirty="0"/>
              <a:t>писатель</a:t>
            </a:r>
            <a:endParaRPr lang="ru-RU" dirty="0"/>
          </a:p>
        </p:txBody>
      </p:sp>
      <p:pic>
        <p:nvPicPr>
          <p:cNvPr id="7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1793173"/>
            <a:ext cx="5688281" cy="32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00143" y="2504115"/>
            <a:ext cx="49343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Образование – величайшее из земных благ</a:t>
            </a:r>
            <a:r>
              <a:rPr lang="ru-RU" sz="2800" i="1" dirty="0" smtClean="0"/>
              <a:t>, если </a:t>
            </a:r>
            <a:r>
              <a:rPr lang="ru-RU" sz="2800" i="1" dirty="0"/>
              <a:t>оно наивысшего качества.</a:t>
            </a:r>
            <a:endParaRPr lang="ru-RU" sz="2800" dirty="0"/>
          </a:p>
          <a:p>
            <a:r>
              <a:rPr lang="ru-RU" sz="2800" i="1" dirty="0"/>
              <a:t>В противном случае оно совершенно бесполезно.</a:t>
            </a:r>
            <a:endParaRPr lang="ru-RU" sz="2800" dirty="0"/>
          </a:p>
        </p:txBody>
      </p:sp>
      <p:pic>
        <p:nvPicPr>
          <p:cNvPr id="1028" name="Picture 4" descr="Картинки по запросу киплинг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r="17571"/>
          <a:stretch/>
        </p:blipFill>
        <p:spPr bwMode="auto">
          <a:xfrm>
            <a:off x="7746820" y="1439490"/>
            <a:ext cx="3029348" cy="323776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Проведение Дальтон-часа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3605994" y="1843587"/>
            <a:ext cx="4764111" cy="6009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</a:rPr>
              <a:t>Правила для ученика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76709" y="2758917"/>
            <a:ext cx="4059193" cy="2951770"/>
            <a:chOff x="1108030" y="3845224"/>
            <a:chExt cx="3200399" cy="2104847"/>
          </a:xfrm>
        </p:grpSpPr>
        <p:pic>
          <p:nvPicPr>
            <p:cNvPr id="7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3" r="6577" b="7974"/>
            <a:stretch/>
          </p:blipFill>
          <p:spPr bwMode="auto">
            <a:xfrm>
              <a:off x="1185670" y="3885468"/>
              <a:ext cx="3062377" cy="1989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02" t="57306" r="-1695" b="-467"/>
            <a:stretch>
              <a:fillRect/>
            </a:stretch>
          </p:blipFill>
          <p:spPr bwMode="auto">
            <a:xfrm>
              <a:off x="2780678" y="4418008"/>
              <a:ext cx="838957" cy="130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9" r="69507"/>
            <a:stretch>
              <a:fillRect/>
            </a:stretch>
          </p:blipFill>
          <p:spPr bwMode="auto">
            <a:xfrm>
              <a:off x="1625206" y="4350103"/>
              <a:ext cx="856904" cy="133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C:\Users\User\Desktop\шаттерсток\маска 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13" t="4345" r="15531" b="9075"/>
            <a:stretch/>
          </p:blipFill>
          <p:spPr bwMode="auto">
            <a:xfrm>
              <a:off x="1108030" y="3845224"/>
              <a:ext cx="3200399" cy="2104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909483" y="2610683"/>
            <a:ext cx="64342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/>
              <a:t>12. Изучай себя. Делай акцент на положительном. Определи, на </a:t>
            </a:r>
            <a:r>
              <a:rPr lang="ru-RU" dirty="0" smtClean="0"/>
              <a:t>чём </a:t>
            </a:r>
            <a:r>
              <a:rPr lang="ru-RU" dirty="0"/>
              <a:t>спотыкаешься, и реши, как этого избежать в следующий раз.</a:t>
            </a:r>
          </a:p>
          <a:p>
            <a:pPr fontAlgn="t"/>
            <a:r>
              <a:rPr lang="ru-RU" dirty="0"/>
              <a:t>13. Учись на ошибках. Получив проверенную работу, не смотри только на отметку. Пройдись по каждому заданию, повтори, что знаешь, и обрати внимание, где надо приложить больше усилий.</a:t>
            </a:r>
          </a:p>
          <a:p>
            <a:pPr fontAlgn="t"/>
            <a:r>
              <a:rPr lang="ru-RU" dirty="0"/>
              <a:t>14. Старайся выполненные задания сдавать по мере их выполнения до указанного учителем срока.</a:t>
            </a:r>
          </a:p>
          <a:p>
            <a:pPr fontAlgn="t"/>
            <a:r>
              <a:rPr lang="ru-RU" dirty="0"/>
              <a:t>15. Помни, что от учителя ученик на Дальтон-часе получает только консультацию, подсказку, где найти </a:t>
            </a:r>
            <a:r>
              <a:rPr lang="ru-RU" dirty="0" smtClean="0"/>
              <a:t>ответ, а не </a:t>
            </a:r>
            <a:r>
              <a:rPr lang="ru-RU" dirty="0"/>
              <a:t>готовый ответ.</a:t>
            </a:r>
          </a:p>
          <a:p>
            <a:pPr fontAlgn="t"/>
            <a:r>
              <a:rPr lang="ru-RU" dirty="0"/>
              <a:t>16. Некоторые задания </a:t>
            </a:r>
            <a:r>
              <a:rPr lang="ru-RU" dirty="0" smtClean="0"/>
              <a:t>можно </a:t>
            </a:r>
            <a:r>
              <a:rPr lang="ru-RU" dirty="0"/>
              <a:t>выполнить дома. Важно выполнить их хорошо, вовремя и самостоятельно.</a:t>
            </a:r>
          </a:p>
          <a:p>
            <a:pPr fontAlgn="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14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76585" y="2339784"/>
            <a:ext cx="58197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Дальтон-технологии учащимся предоставляется большая свобода выбора, </a:t>
            </a:r>
            <a:r>
              <a:rPr lang="ru-RU" sz="2000" dirty="0" smtClean="0"/>
              <a:t>которая должна </a:t>
            </a:r>
            <a:r>
              <a:rPr lang="ru-RU" sz="2000" dirty="0"/>
              <a:t>сочетаться с формированием у них ответственности. </a:t>
            </a:r>
            <a:r>
              <a:rPr lang="ru-RU" sz="2000" dirty="0" smtClean="0"/>
              <a:t>Необходим </a:t>
            </a:r>
            <a:r>
              <a:rPr lang="ru-RU" sz="2000" dirty="0"/>
              <a:t>учёт результатов работы и сочетание самоконтроля учащихся с контролем учителя.</a:t>
            </a:r>
          </a:p>
        </p:txBody>
      </p:sp>
      <p:pic>
        <p:nvPicPr>
          <p:cNvPr id="1026" name="Picture 2" descr="Картинки по запросу teac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47" y="1996281"/>
            <a:ext cx="3154364" cy="315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95400" y="3255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>
                <a:solidFill>
                  <a:srgbClr val="8238BA"/>
                </a:solidFill>
              </a:rPr>
              <a:t>Учёт выполнения заданий</a:t>
            </a:r>
          </a:p>
        </p:txBody>
      </p:sp>
      <p:pic>
        <p:nvPicPr>
          <p:cNvPr id="12" name="Picture 2" descr="Картинки по запросу учитель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23" y="3253513"/>
            <a:ext cx="2847999" cy="323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2" t="57306" r="-1695" b="-467"/>
          <a:stretch>
            <a:fillRect/>
          </a:stretch>
        </p:blipFill>
        <p:spPr bwMode="auto">
          <a:xfrm flipH="1">
            <a:off x="1659987" y="3573463"/>
            <a:ext cx="1562804" cy="242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016890" y="2535963"/>
            <a:ext cx="4117085" cy="720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карточка, в которой </a:t>
            </a:r>
            <a:r>
              <a:rPr lang="ru-RU" dirty="0" smtClean="0"/>
              <a:t>ребёнок отмечает </a:t>
            </a:r>
            <a:r>
              <a:rPr lang="ru-RU" dirty="0"/>
              <a:t>выполнение заданий по дням недели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57875" y="2535963"/>
            <a:ext cx="5398167" cy="720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</a:t>
            </a:r>
            <a:r>
              <a:rPr lang="ru-RU" dirty="0" smtClean="0"/>
              <a:t>едёт специальный журнал, </a:t>
            </a:r>
            <a:r>
              <a:rPr lang="ru-RU" dirty="0"/>
              <a:t>где записано всё, что должно быть выполнено за неделю, две недели, </a:t>
            </a:r>
            <a:r>
              <a:rPr lang="ru-RU" dirty="0" smtClean="0"/>
              <a:t>месяц</a:t>
            </a:r>
            <a:endParaRPr lang="ru-RU" dirty="0"/>
          </a:p>
        </p:txBody>
      </p:sp>
      <p:pic>
        <p:nvPicPr>
          <p:cNvPr id="2050" name="Picture 2" descr="Картинки по запросу лист бумаги с кнопкой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02" y="3956712"/>
            <a:ext cx="1352274" cy="166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журнал иконка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03" y="3743324"/>
            <a:ext cx="1874656" cy="187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1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Критерии </a:t>
            </a:r>
            <a:r>
              <a:rPr lang="ru-RU" sz="3600" dirty="0">
                <a:solidFill>
                  <a:srgbClr val="8238BA"/>
                </a:solidFill>
              </a:rPr>
              <a:t>оценки </a:t>
            </a:r>
            <a:r>
              <a:rPr lang="ru-RU" sz="3600" dirty="0" smtClean="0">
                <a:solidFill>
                  <a:srgbClr val="8238BA"/>
                </a:solidFill>
              </a:rPr>
              <a:t>результативности </a:t>
            </a:r>
          </a:p>
          <a:p>
            <a:r>
              <a:rPr lang="ru-RU" sz="3600" dirty="0" smtClean="0">
                <a:solidFill>
                  <a:srgbClr val="8238BA"/>
                </a:solidFill>
              </a:rPr>
              <a:t>Дальтон-технологии </a:t>
            </a:r>
            <a:endParaRPr lang="ru-RU" sz="3600" dirty="0">
              <a:solidFill>
                <a:srgbClr val="8238BA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29268524"/>
              </p:ext>
            </p:extLst>
          </p:nvPr>
        </p:nvGraphicFramePr>
        <p:xfrm>
          <a:off x="2509567" y="2572647"/>
          <a:ext cx="6710633" cy="354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55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76850886"/>
              </p:ext>
            </p:extLst>
          </p:nvPr>
        </p:nvGraphicFramePr>
        <p:xfrm>
          <a:off x="2509566" y="2572647"/>
          <a:ext cx="7815533" cy="354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Преимущества Дальтон-технологии </a:t>
            </a:r>
            <a:endParaRPr lang="ru-RU" sz="3600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9AFF41-F6EF-4262-BD11-28776B129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graphicEl>
                                              <a:dgm id="{959AFF41-F6EF-4262-BD11-28776B129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5BB5FEE-BE56-44B9-862C-8FF25A93F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graphicEl>
                                              <a:dgm id="{45BB5FEE-BE56-44B9-862C-8FF25A93F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Ограничения в использовании Дальтон-технологии </a:t>
            </a:r>
            <a:endParaRPr lang="ru-RU" sz="3600" dirty="0">
              <a:solidFill>
                <a:srgbClr val="8238BA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14425" y="2695574"/>
            <a:ext cx="3240000" cy="1800000"/>
            <a:chOff x="1114425" y="2790825"/>
            <a:chExt cx="3086100" cy="166610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114425" y="2790825"/>
              <a:ext cx="3086100" cy="166610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15813" y="2875002"/>
              <a:ext cx="25939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материальные условия</a:t>
              </a:r>
              <a:endParaRPr lang="ru-RU" b="1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733549" y="3238498"/>
            <a:ext cx="4143375" cy="26280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- для общения </a:t>
            </a:r>
            <a:r>
              <a:rPr lang="ru-RU" dirty="0"/>
              <a:t>детей необходимы отдельные столы, рабочие </a:t>
            </a:r>
            <a:r>
              <a:rPr lang="ru-RU" dirty="0" smtClean="0"/>
              <a:t>уголки;</a:t>
            </a:r>
          </a:p>
          <a:p>
            <a:pPr lvl="0"/>
            <a:r>
              <a:rPr lang="ru-RU" dirty="0" smtClean="0"/>
              <a:t>- рядом </a:t>
            </a:r>
            <a:r>
              <a:rPr lang="ru-RU" dirty="0"/>
              <a:t>со столом учителя — стулья для учащихся, которые ждут своей очереди к </a:t>
            </a:r>
            <a:r>
              <a:rPr lang="ru-RU" dirty="0" smtClean="0"/>
              <a:t>учителю;</a:t>
            </a:r>
          </a:p>
          <a:p>
            <a:pPr lvl="0"/>
            <a:r>
              <a:rPr lang="ru-RU" dirty="0" smtClean="0"/>
              <a:t>- источники </a:t>
            </a:r>
            <a:r>
              <a:rPr lang="ru-RU" dirty="0"/>
              <a:t>информации в классе или </a:t>
            </a:r>
            <a:r>
              <a:rPr lang="ru-RU" dirty="0" smtClean="0"/>
              <a:t>библиотеке;</a:t>
            </a:r>
          </a:p>
          <a:p>
            <a:pPr lvl="0"/>
            <a:r>
              <a:rPr lang="ru-RU" dirty="0" smtClean="0"/>
              <a:t>- открытые </a:t>
            </a:r>
            <a:r>
              <a:rPr lang="ru-RU" dirty="0"/>
              <a:t>кабинеты с наглядными </a:t>
            </a:r>
            <a:r>
              <a:rPr lang="ru-RU" dirty="0" smtClean="0"/>
              <a:t>пособиями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448425" y="2697694"/>
            <a:ext cx="3240000" cy="1800000"/>
            <a:chOff x="4667250" y="3036927"/>
            <a:chExt cx="3086100" cy="1666101"/>
          </a:xfrm>
          <a:gradFill flip="none" rotWithShape="1">
            <a:gsLst>
              <a:gs pos="0">
                <a:srgbClr val="008000">
                  <a:tint val="66000"/>
                  <a:satMod val="160000"/>
                </a:srgbClr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1" name="Прямоугольник 10"/>
            <p:cNvSpPr/>
            <p:nvPr/>
          </p:nvSpPr>
          <p:spPr>
            <a:xfrm>
              <a:off x="4667250" y="3036927"/>
              <a:ext cx="3086100" cy="16661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768638" y="3121104"/>
              <a:ext cx="291458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организационные условия</a:t>
              </a:r>
              <a:endParaRPr lang="ru-RU" b="1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7058025" y="3238499"/>
            <a:ext cx="3943350" cy="2628000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разработка </a:t>
            </a:r>
            <a:r>
              <a:rPr lang="ru-RU" dirty="0"/>
              <a:t>вместе с детьми определённых правил: </a:t>
            </a:r>
            <a:endParaRPr lang="ru-RU" dirty="0" smtClean="0"/>
          </a:p>
          <a:p>
            <a:r>
              <a:rPr lang="ru-RU" dirty="0" smtClean="0"/>
              <a:t>- свободное </a:t>
            </a:r>
            <a:r>
              <a:rPr lang="ru-RU" dirty="0"/>
              <a:t>передвижение по классу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задания </a:t>
            </a:r>
            <a:r>
              <a:rPr lang="ru-RU" dirty="0"/>
              <a:t>и сроки выполнения должны быть поняты каждым учеником; </a:t>
            </a:r>
            <a:endParaRPr lang="ru-RU" dirty="0" smtClean="0"/>
          </a:p>
          <a:p>
            <a:r>
              <a:rPr lang="ru-RU" dirty="0" smtClean="0"/>
              <a:t>- регламентация </a:t>
            </a:r>
            <a:r>
              <a:rPr lang="ru-RU" dirty="0"/>
              <a:t>входа и выхода из класса и т.д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1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Ограничения в использовании Дальтон-технологии </a:t>
            </a:r>
            <a:endParaRPr lang="ru-RU" sz="3600" dirty="0">
              <a:solidFill>
                <a:srgbClr val="8238BA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47700" y="2685868"/>
            <a:ext cx="2880000" cy="1440000"/>
            <a:chOff x="8201025" y="2844879"/>
            <a:chExt cx="3086100" cy="166610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8201025" y="2844879"/>
              <a:ext cx="3086100" cy="166610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302413" y="2929056"/>
              <a:ext cx="21852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готовность учителя</a:t>
              </a:r>
              <a:endParaRPr lang="ru-RU" b="1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038223" y="3225607"/>
            <a:ext cx="3384000" cy="190062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- создание условий </a:t>
            </a:r>
            <a:r>
              <a:rPr lang="ru-RU" dirty="0"/>
              <a:t>и </a:t>
            </a:r>
            <a:r>
              <a:rPr lang="ru-RU" dirty="0" smtClean="0"/>
              <a:t>соблюдение самостоятельности </a:t>
            </a:r>
            <a:r>
              <a:rPr lang="ru-RU" dirty="0"/>
              <a:t>учащихся; </a:t>
            </a:r>
            <a:endParaRPr lang="ru-RU" dirty="0" smtClean="0"/>
          </a:p>
          <a:p>
            <a:pPr lvl="0"/>
            <a:r>
              <a:rPr lang="ru-RU" dirty="0" smtClean="0"/>
              <a:t>- стимулирование общения </a:t>
            </a:r>
            <a:r>
              <a:rPr lang="ru-RU" dirty="0"/>
              <a:t>и </a:t>
            </a:r>
            <a:r>
              <a:rPr lang="ru-RU" dirty="0" smtClean="0"/>
              <a:t>сотрудничества </a:t>
            </a:r>
            <a:r>
              <a:rPr lang="ru-RU" dirty="0"/>
              <a:t>в </a:t>
            </a:r>
            <a:r>
              <a:rPr lang="ru-RU" dirty="0" smtClean="0"/>
              <a:t>группах;</a:t>
            </a:r>
          </a:p>
          <a:p>
            <a:pPr lvl="0"/>
            <a:r>
              <a:rPr lang="ru-RU" dirty="0" smtClean="0"/>
              <a:t>- передача части </a:t>
            </a:r>
            <a:r>
              <a:rPr lang="ru-RU" dirty="0"/>
              <a:t>полномочий </a:t>
            </a:r>
            <a:r>
              <a:rPr lang="ru-RU" dirty="0" smtClean="0"/>
              <a:t>учащимся</a:t>
            </a:r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4672013" y="3491894"/>
            <a:ext cx="2880000" cy="1440000"/>
            <a:chOff x="1114425" y="2790825"/>
            <a:chExt cx="3086100" cy="166610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114425" y="2790825"/>
              <a:ext cx="3086100" cy="166610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215813" y="2875002"/>
              <a:ext cx="12955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мотивация</a:t>
              </a:r>
              <a:endParaRPr lang="ru-RU" b="1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214938" y="4006839"/>
            <a:ext cx="2657475" cy="160818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недостаточная </a:t>
            </a:r>
            <a:r>
              <a:rPr lang="ru-RU" dirty="0"/>
              <a:t>мотивация </a:t>
            </a:r>
            <a:r>
              <a:rPr lang="ru-RU" dirty="0" smtClean="0"/>
              <a:t>педагогов, </a:t>
            </a:r>
            <a:r>
              <a:rPr lang="ru-RU" dirty="0"/>
              <a:t>учащихся и </a:t>
            </a:r>
            <a:r>
              <a:rPr lang="ru-RU" dirty="0" smtClean="0"/>
              <a:t>родителей </a:t>
            </a:r>
            <a:r>
              <a:rPr lang="ru-RU" dirty="0"/>
              <a:t>на принятие </a:t>
            </a:r>
            <a:r>
              <a:rPr lang="ru-RU" dirty="0" smtClean="0"/>
              <a:t>технологии</a:t>
            </a:r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8089483" y="2680102"/>
            <a:ext cx="2880000" cy="1440000"/>
            <a:chOff x="4667250" y="3036927"/>
            <a:chExt cx="2880000" cy="1440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667250" y="3036927"/>
              <a:ext cx="2880000" cy="1440000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768638" y="3121104"/>
              <a:ext cx="15872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трудоёмкость</a:t>
              </a:r>
              <a:endParaRPr lang="ru-RU" b="1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8649452" y="3207494"/>
            <a:ext cx="2751973" cy="1460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/>
              <a:t>большие трудовые и временные затраты на разработку дидактических </a:t>
            </a:r>
            <a:r>
              <a:rPr lang="ru-RU" dirty="0" smtClean="0"/>
              <a:t>материалов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4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421580" y="571726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Формы реализации Дальтон-технологии </a:t>
            </a:r>
            <a:endParaRPr lang="ru-RU" sz="3600" dirty="0">
              <a:solidFill>
                <a:srgbClr val="8238BA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16147" y="2480560"/>
            <a:ext cx="3281973" cy="2718543"/>
            <a:chOff x="316147" y="2480560"/>
            <a:chExt cx="3281973" cy="271854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472" y="3290174"/>
              <a:ext cx="2275648" cy="1908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4" descr="Картинки по запросу стикер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480560"/>
              <a:ext cx="1578144" cy="152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Заголовок 5"/>
            <p:cNvSpPr txBox="1">
              <a:spLocks/>
            </p:cNvSpPr>
            <p:nvPr/>
          </p:nvSpPr>
          <p:spPr>
            <a:xfrm rot="21054703">
              <a:off x="316147" y="2732133"/>
              <a:ext cx="1945946" cy="1200524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000" b="1" i="1" dirty="0" smtClean="0">
                  <a:solidFill>
                    <a:schemeClr val="tx1"/>
                  </a:solidFill>
                </a:rPr>
                <a:t>Классное</a:t>
              </a:r>
            </a:p>
            <a:p>
              <a:r>
                <a:rPr lang="ru-RU" sz="2000" b="1" i="1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i="1" dirty="0">
                  <a:solidFill>
                    <a:schemeClr val="tx1"/>
                  </a:solidFill>
                </a:rPr>
                <a:t>учебное </a:t>
              </a:r>
              <a:endParaRPr lang="ru-RU" sz="2000" b="1" i="1" dirty="0" smtClean="0">
                <a:solidFill>
                  <a:schemeClr val="tx1"/>
                </a:solidFill>
              </a:endParaRPr>
            </a:p>
            <a:p>
              <a:r>
                <a:rPr lang="ru-RU" sz="2000" b="1" i="1" dirty="0" smtClean="0">
                  <a:solidFill>
                    <a:schemeClr val="tx1"/>
                  </a:solidFill>
                </a:rPr>
                <a:t>занятие</a:t>
              </a:r>
              <a:endParaRPr lang="ru-RU" sz="2000" b="1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988050" y="2357870"/>
            <a:ext cx="3716001" cy="2424997"/>
            <a:chOff x="5988050" y="2357870"/>
            <a:chExt cx="3716001" cy="2424997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5988050" y="2357870"/>
              <a:ext cx="3689276" cy="2424997"/>
              <a:chOff x="5988050" y="2357870"/>
              <a:chExt cx="3689276" cy="2424997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5988050" y="2815509"/>
                <a:ext cx="2421611" cy="1967358"/>
                <a:chOff x="7767638" y="3110612"/>
                <a:chExt cx="3343275" cy="2751404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570"/>
                <a:stretch/>
              </p:blipFill>
              <p:spPr bwMode="auto">
                <a:xfrm>
                  <a:off x="7767638" y="3110613"/>
                  <a:ext cx="3343275" cy="26964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2" descr="C:\Users\User\Desktop\шаттерсток\маска 1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613" t="4345" r="15531" b="9075"/>
                <a:stretch/>
              </p:blipFill>
              <p:spPr bwMode="auto">
                <a:xfrm>
                  <a:off x="7781557" y="3110612"/>
                  <a:ext cx="3329355" cy="2751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31" name="Picture 7" descr="Картинки по запросу стикер 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524" r="65133" b="32964"/>
              <a:stretch/>
            </p:blipFill>
            <p:spPr bwMode="auto">
              <a:xfrm rot="2588228">
                <a:off x="7784831" y="2357870"/>
                <a:ext cx="1892495" cy="1593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Заголовок 5"/>
            <p:cNvSpPr txBox="1">
              <a:spLocks/>
            </p:cNvSpPr>
            <p:nvPr/>
          </p:nvSpPr>
          <p:spPr>
            <a:xfrm rot="44910">
              <a:off x="7758105" y="2554466"/>
              <a:ext cx="1945946" cy="1200524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000" b="1" i="1" dirty="0" smtClean="0">
                  <a:solidFill>
                    <a:schemeClr val="tx1"/>
                  </a:solidFill>
                </a:rPr>
                <a:t>Лабораторное занятие</a:t>
              </a:r>
              <a:endParaRPr lang="ru-RU" sz="2000" b="1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764455" y="3198706"/>
            <a:ext cx="2828956" cy="3008541"/>
            <a:chOff x="3764455" y="3198706"/>
            <a:chExt cx="2828956" cy="3008541"/>
          </a:xfrm>
        </p:grpSpPr>
        <p:pic>
          <p:nvPicPr>
            <p:cNvPr id="7" name="Picture 2" descr="D:\Математика 4 класс\7\спортивная гимнастика мальчики и девочки [преобразованный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855" y="4363428"/>
              <a:ext cx="2592556" cy="184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4" descr="Картинки по запросу стикер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91221">
              <a:off x="3899720" y="3198706"/>
              <a:ext cx="1576297" cy="1519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Заголовок 5"/>
            <p:cNvSpPr txBox="1">
              <a:spLocks/>
            </p:cNvSpPr>
            <p:nvPr/>
          </p:nvSpPr>
          <p:spPr>
            <a:xfrm rot="21023478">
              <a:off x="3764455" y="3785005"/>
              <a:ext cx="1945946" cy="630749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Коллективный</a:t>
              </a:r>
              <a:r>
                <a:rPr lang="ru-RU" sz="2000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урок</a:t>
              </a:r>
              <a:endParaRPr lang="ru-RU" sz="3200" b="1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329293" y="3495675"/>
            <a:ext cx="3411815" cy="2714316"/>
            <a:chOff x="8329293" y="3495675"/>
            <a:chExt cx="3411815" cy="2714316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8329293" y="4126434"/>
              <a:ext cx="2565045" cy="2083557"/>
              <a:chOff x="8323618" y="3469520"/>
              <a:chExt cx="2565045" cy="2083557"/>
            </a:xfrm>
          </p:grpSpPr>
          <p:pic>
            <p:nvPicPr>
              <p:cNvPr id="49" name="Picture 5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31" b="5337"/>
              <a:stretch/>
            </p:blipFill>
            <p:spPr bwMode="auto">
              <a:xfrm>
                <a:off x="8323618" y="3469521"/>
                <a:ext cx="2565045" cy="2083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2" descr="C:\Users\User\Desktop\шаттерсток\маска 1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13" t="4345" r="15531" b="9075"/>
              <a:stretch/>
            </p:blipFill>
            <p:spPr bwMode="auto">
              <a:xfrm>
                <a:off x="8323618" y="3469520"/>
                <a:ext cx="2565045" cy="2083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" name="Группа 45"/>
            <p:cNvGrpSpPr/>
            <p:nvPr/>
          </p:nvGrpSpPr>
          <p:grpSpPr>
            <a:xfrm>
              <a:off x="9923382" y="3495675"/>
              <a:ext cx="1817726" cy="1398281"/>
              <a:chOff x="9923382" y="3495675"/>
              <a:chExt cx="1817726" cy="1398281"/>
            </a:xfrm>
          </p:grpSpPr>
          <p:pic>
            <p:nvPicPr>
              <p:cNvPr id="47" name="Picture 14" descr="Картинки по запросу стикер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12684" y="3495675"/>
                <a:ext cx="1684016" cy="1398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Заголовок 5"/>
              <p:cNvSpPr txBox="1">
                <a:spLocks/>
              </p:cNvSpPr>
              <p:nvPr/>
            </p:nvSpPr>
            <p:spPr>
              <a:xfrm rot="21054703">
                <a:off x="9923382" y="3648796"/>
                <a:ext cx="1817726" cy="1088175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 cap="none">
                    <a:ln w="3175" cmpd="sng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ru-RU" sz="1800" b="1" i="1" dirty="0" smtClean="0">
                    <a:solidFill>
                      <a:schemeClr val="tx1"/>
                    </a:solidFill>
                  </a:rPr>
                  <a:t>Конференция</a:t>
                </a:r>
                <a:endParaRPr lang="ru-RU" sz="1800" b="1" i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001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>
          <a:xfrm>
            <a:off x="421580" y="571726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Формы реализации Дальтон-технологии 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325" y="3320469"/>
            <a:ext cx="3154347" cy="265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573697" y="2500927"/>
            <a:ext cx="2133697" cy="1670977"/>
            <a:chOff x="782872" y="2719537"/>
            <a:chExt cx="2133697" cy="1670977"/>
          </a:xfrm>
        </p:grpSpPr>
        <p:pic>
          <p:nvPicPr>
            <p:cNvPr id="15" name="Picture 14" descr="Картинки по запросу стикер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086" y="2719537"/>
              <a:ext cx="1730408" cy="1670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Заголовок 5"/>
            <p:cNvSpPr txBox="1">
              <a:spLocks/>
            </p:cNvSpPr>
            <p:nvPr/>
          </p:nvSpPr>
          <p:spPr>
            <a:xfrm rot="21054703">
              <a:off x="782872" y="2995855"/>
              <a:ext cx="2133697" cy="1318607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000" b="1" i="1" dirty="0" smtClean="0">
                  <a:solidFill>
                    <a:schemeClr val="tx1"/>
                  </a:solidFill>
                </a:rPr>
                <a:t>Классное</a:t>
              </a:r>
            </a:p>
            <a:p>
              <a:r>
                <a:rPr lang="ru-RU" sz="2000" b="1" i="1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i="1" dirty="0">
                  <a:solidFill>
                    <a:schemeClr val="tx1"/>
                  </a:solidFill>
                </a:rPr>
                <a:t>учебное </a:t>
              </a:r>
              <a:endParaRPr lang="ru-RU" sz="2000" b="1" i="1" dirty="0" smtClean="0">
                <a:solidFill>
                  <a:schemeClr val="tx1"/>
                </a:solidFill>
              </a:endParaRPr>
            </a:p>
            <a:p>
              <a:r>
                <a:rPr lang="ru-RU" sz="2000" b="1" i="1" dirty="0" smtClean="0">
                  <a:solidFill>
                    <a:schemeClr val="tx1"/>
                  </a:solidFill>
                </a:rPr>
                <a:t>занятие</a:t>
              </a:r>
              <a:endParaRPr lang="ru-RU" sz="20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798142" y="3739496"/>
            <a:ext cx="5501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i="1" dirty="0" smtClean="0"/>
              <a:t>Цель</a:t>
            </a:r>
            <a:r>
              <a:rPr lang="ru-RU" dirty="0" smtClean="0"/>
              <a:t> – усвоение </a:t>
            </a:r>
            <a:r>
              <a:rPr lang="ru-RU" dirty="0"/>
              <a:t>теории и </a:t>
            </a:r>
            <a:r>
              <a:rPr lang="ru-RU" dirty="0" smtClean="0"/>
              <a:t>отработка </a:t>
            </a:r>
            <a:r>
              <a:rPr lang="ru-RU" dirty="0"/>
              <a:t>умений и навыков, их закрепление. </a:t>
            </a:r>
            <a:endParaRPr lang="ru-RU" dirty="0" smtClean="0"/>
          </a:p>
          <a:p>
            <a:pPr fontAlgn="t"/>
            <a:r>
              <a:rPr lang="ru-RU" b="1" i="1" dirty="0" smtClean="0"/>
              <a:t>Формы: </a:t>
            </a:r>
            <a:r>
              <a:rPr lang="ru-RU" dirty="0"/>
              <a:t>лекции, контрольные уроки, уроки коллективной </a:t>
            </a:r>
            <a:r>
              <a:rPr lang="ru-RU" dirty="0" smtClean="0"/>
              <a:t>рефлексии.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7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>
          <a:xfrm>
            <a:off x="421580" y="571726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Формы реализации Дальтон-технологии </a:t>
            </a:r>
            <a:endParaRPr lang="ru-RU" sz="3600" dirty="0">
              <a:solidFill>
                <a:srgbClr val="8238BA"/>
              </a:solidFill>
            </a:endParaRPr>
          </a:p>
        </p:txBody>
      </p:sp>
      <p:pic>
        <p:nvPicPr>
          <p:cNvPr id="14" name="Picture 2" descr="D:\Математика 4 класс\7\спортивная гимнастика мальчики и девочки [преобразованный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4" y="3370462"/>
            <a:ext cx="3508202" cy="249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133107" y="2647042"/>
            <a:ext cx="2131683" cy="1715407"/>
            <a:chOff x="942713" y="2610683"/>
            <a:chExt cx="1945946" cy="1519558"/>
          </a:xfrm>
        </p:grpSpPr>
        <p:pic>
          <p:nvPicPr>
            <p:cNvPr id="15" name="Picture 14" descr="Картинки по запросу стикер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91221">
              <a:off x="1036930" y="2610683"/>
              <a:ext cx="1576297" cy="1519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Заголовок 5"/>
            <p:cNvSpPr txBox="1">
              <a:spLocks/>
            </p:cNvSpPr>
            <p:nvPr/>
          </p:nvSpPr>
          <p:spPr>
            <a:xfrm rot="21023478">
              <a:off x="942713" y="3160731"/>
              <a:ext cx="1945946" cy="630749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000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Коллективный</a:t>
              </a:r>
              <a:r>
                <a:rPr lang="ru-RU" sz="2400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2000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урок</a:t>
              </a:r>
              <a:endParaRPr lang="ru-RU" sz="32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381750" y="2801183"/>
            <a:ext cx="50863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- наличие </a:t>
            </a:r>
            <a:r>
              <a:rPr lang="ru-RU" dirty="0"/>
              <a:t>проблемы, которая возникла у большинства учащихся во время практической деятельности;</a:t>
            </a:r>
          </a:p>
          <a:p>
            <a:pPr lvl="0"/>
            <a:r>
              <a:rPr lang="ru-RU" dirty="0" smtClean="0"/>
              <a:t>- учитель </a:t>
            </a:r>
            <a:r>
              <a:rPr lang="ru-RU" dirty="0"/>
              <a:t>— организатор и участник процесса обсуждения;</a:t>
            </a:r>
          </a:p>
          <a:p>
            <a:pPr lvl="0"/>
            <a:r>
              <a:rPr lang="ru-RU" dirty="0" smtClean="0"/>
              <a:t>- ученик </a:t>
            </a:r>
            <a:r>
              <a:rPr lang="ru-RU" dirty="0"/>
              <a:t>— участник и субъект организационной </a:t>
            </a:r>
            <a:r>
              <a:rPr lang="ru-RU" dirty="0" smtClean="0"/>
              <a:t>деятельности;</a:t>
            </a:r>
          </a:p>
          <a:p>
            <a:pPr lvl="0"/>
            <a:r>
              <a:rPr lang="ru-RU" dirty="0" smtClean="0"/>
              <a:t>- результатом </a:t>
            </a:r>
            <a:r>
              <a:rPr lang="ru-RU" dirty="0"/>
              <a:t>коллективного урока является некое решение </a:t>
            </a:r>
            <a:r>
              <a:rPr lang="ru-RU" dirty="0" smtClean="0"/>
              <a:t>проблемы </a:t>
            </a:r>
            <a:r>
              <a:rPr lang="ru-RU" dirty="0"/>
              <a:t>с выходом на последующую деятельность через возникшие вопросы и затруднения.</a:t>
            </a:r>
          </a:p>
        </p:txBody>
      </p:sp>
    </p:spTree>
    <p:extLst>
      <p:ext uri="{BB962C8B-B14F-4D97-AF65-F5344CB8AC3E}">
        <p14:creationId xmlns:p14="http://schemas.microsoft.com/office/powerpoint/2010/main" val="14077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6935" y="1401288"/>
            <a:ext cx="7790213" cy="409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23" y="1207217"/>
            <a:ext cx="7655125" cy="42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97578" y="2330106"/>
            <a:ext cx="66620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r>
              <a:rPr lang="ru-RU" sz="2400" b="1" i="1" dirty="0" smtClean="0"/>
              <a:t>Качество образования </a:t>
            </a:r>
            <a:r>
              <a:rPr lang="ru-RU" sz="2400" dirty="0" smtClean="0"/>
              <a:t>— это</a:t>
            </a:r>
            <a:r>
              <a:rPr lang="ru-RU" sz="2400" dirty="0"/>
              <a:t> </a:t>
            </a:r>
            <a:r>
              <a:rPr lang="ru-RU" sz="2400" dirty="0" smtClean="0"/>
              <a:t>соответствие образования</a:t>
            </a:r>
            <a:r>
              <a:rPr lang="ru-RU" sz="2400" dirty="0"/>
              <a:t> </a:t>
            </a:r>
            <a:r>
              <a:rPr lang="ru-RU" sz="2400" dirty="0" smtClean="0"/>
              <a:t>(как</a:t>
            </a:r>
            <a:r>
              <a:rPr lang="ru-RU" sz="2400" dirty="0"/>
              <a:t> </a:t>
            </a:r>
            <a:r>
              <a:rPr lang="ru-RU" sz="2400" dirty="0" smtClean="0"/>
              <a:t>результата, как</a:t>
            </a:r>
            <a:r>
              <a:rPr lang="ru-RU" sz="2400" dirty="0"/>
              <a:t> </a:t>
            </a:r>
            <a:r>
              <a:rPr lang="ru-RU" sz="2400" dirty="0" smtClean="0"/>
              <a:t>процесса, как социальной</a:t>
            </a:r>
            <a:r>
              <a:rPr lang="ru-RU" sz="2400" dirty="0"/>
              <a:t> </a:t>
            </a:r>
            <a:r>
              <a:rPr lang="ru-RU" sz="2400" dirty="0" smtClean="0"/>
              <a:t>системы) многообразным потребностям, интересам личности, общества, государства.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97156" y="4456345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Педагогический терминологический словарь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67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>
          <a:xfrm>
            <a:off x="421580" y="571726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Формы реализации Дальтон-технологии </a:t>
            </a:r>
            <a:endParaRPr lang="ru-RU" sz="3600" dirty="0">
              <a:solidFill>
                <a:srgbClr val="8238BA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78729" y="3371850"/>
            <a:ext cx="3464620" cy="2647950"/>
            <a:chOff x="7767638" y="3110612"/>
            <a:chExt cx="3343275" cy="275140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70"/>
            <a:stretch/>
          </p:blipFill>
          <p:spPr bwMode="auto">
            <a:xfrm>
              <a:off x="7767638" y="3110613"/>
              <a:ext cx="3343275" cy="2696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 descr="C:\Users\User\Desktop\шаттерсток\маска 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13" t="4345" r="15531" b="9075"/>
            <a:stretch/>
          </p:blipFill>
          <p:spPr bwMode="auto">
            <a:xfrm>
              <a:off x="7781557" y="3110612"/>
              <a:ext cx="3329355" cy="275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7" descr="Картинки по запросу стикер 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4" r="65133" b="32964"/>
          <a:stretch/>
        </p:blipFill>
        <p:spPr bwMode="auto">
          <a:xfrm rot="2588228">
            <a:off x="2460356" y="2449878"/>
            <a:ext cx="1892495" cy="159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5"/>
          <p:cNvSpPr txBox="1">
            <a:spLocks/>
          </p:cNvSpPr>
          <p:nvPr/>
        </p:nvSpPr>
        <p:spPr>
          <a:xfrm rot="44910">
            <a:off x="2433630" y="2646474"/>
            <a:ext cx="1945946" cy="12005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i="1" dirty="0" smtClean="0">
                <a:solidFill>
                  <a:schemeClr val="tx1"/>
                </a:solidFill>
              </a:rPr>
              <a:t>Лабораторное занятие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87335" y="2467808"/>
            <a:ext cx="71188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проведения </a:t>
            </a:r>
            <a:r>
              <a:rPr lang="ru-RU" b="1" dirty="0" smtClean="0"/>
              <a:t>необходимо</a:t>
            </a:r>
            <a:r>
              <a:rPr lang="be-BY" b="1" dirty="0"/>
              <a:t>:</a:t>
            </a:r>
            <a:endParaRPr lang="ru-RU" b="1" dirty="0"/>
          </a:p>
          <a:p>
            <a:pPr lvl="0"/>
            <a:r>
              <a:rPr lang="ru-RU" dirty="0" smtClean="0"/>
              <a:t>- наличие </a:t>
            </a:r>
            <a:r>
              <a:rPr lang="ru-RU" dirty="0"/>
              <a:t>места, где сосредоточена необходимая литература, пособия, справочники и др.;</a:t>
            </a:r>
          </a:p>
          <a:p>
            <a:pPr lvl="0"/>
            <a:r>
              <a:rPr lang="ru-RU" dirty="0" smtClean="0"/>
              <a:t>- длительный </a:t>
            </a:r>
            <a:r>
              <a:rPr lang="ru-RU" dirty="0"/>
              <a:t>промежуток времени, в течение которого лаборатория работает, чтобы ученик мог погрузиться в выполнение своего </a:t>
            </a:r>
            <a:r>
              <a:rPr lang="ru-RU" dirty="0" smtClean="0"/>
              <a:t>задания;</a:t>
            </a:r>
            <a:endParaRPr lang="ru-RU" dirty="0"/>
          </a:p>
          <a:p>
            <a:pPr lvl="0"/>
            <a:r>
              <a:rPr lang="ru-RU" dirty="0" smtClean="0"/>
              <a:t>- присутствие </a:t>
            </a:r>
            <a:r>
              <a:rPr lang="ru-RU" dirty="0"/>
              <a:t>одного или нескольких консультантов.</a:t>
            </a:r>
          </a:p>
          <a:p>
            <a:r>
              <a:rPr lang="ru-RU" b="1" dirty="0" smtClean="0"/>
              <a:t>Деятельность ученика: </a:t>
            </a:r>
          </a:p>
          <a:p>
            <a:r>
              <a:rPr lang="ru-RU" dirty="0" smtClean="0"/>
              <a:t>- работает </a:t>
            </a:r>
            <a:r>
              <a:rPr lang="ru-RU" dirty="0"/>
              <a:t>индивидуально (в своём темпе), в паре или </a:t>
            </a:r>
            <a:r>
              <a:rPr lang="ru-RU" dirty="0" smtClean="0"/>
              <a:t>группе; </a:t>
            </a:r>
          </a:p>
          <a:p>
            <a:r>
              <a:rPr lang="ru-RU" dirty="0" smtClean="0"/>
              <a:t>- выступает в </a:t>
            </a:r>
            <a:r>
              <a:rPr lang="ru-RU" dirty="0"/>
              <a:t>качестве репетитора для </a:t>
            </a:r>
            <a:r>
              <a:rPr lang="ru-RU" dirty="0" smtClean="0"/>
              <a:t>других;</a:t>
            </a:r>
          </a:p>
          <a:p>
            <a:r>
              <a:rPr lang="ru-RU" dirty="0" smtClean="0"/>
              <a:t>- в </a:t>
            </a:r>
            <a:r>
              <a:rPr lang="ru-RU" dirty="0"/>
              <a:t>ходе занятия может консультироваться с учителем по поводу возникших вопросов.</a:t>
            </a:r>
          </a:p>
          <a:p>
            <a:r>
              <a:rPr lang="ru-RU" b="1" dirty="0"/>
              <a:t>Деятельность </a:t>
            </a:r>
            <a:r>
              <a:rPr lang="ru-RU" b="1" dirty="0" smtClean="0"/>
              <a:t>учителя: </a:t>
            </a:r>
            <a:endParaRPr lang="ru-RU" b="1" dirty="0"/>
          </a:p>
          <a:p>
            <a:r>
              <a:rPr lang="ru-RU" dirty="0" smtClean="0"/>
              <a:t>- консультирует, </a:t>
            </a:r>
            <a:r>
              <a:rPr lang="ru-RU" dirty="0"/>
              <a:t>беседует с учащимися по результатам выполненных ими заданий, принимает зачёты, даёт новые задания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21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81625" y="2610683"/>
            <a:ext cx="59621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Проведение конференции:</a:t>
            </a:r>
            <a:endParaRPr lang="ru-RU" b="1" dirty="0"/>
          </a:p>
          <a:p>
            <a:pPr lvl="0"/>
            <a:r>
              <a:rPr lang="ru-RU" dirty="0" smtClean="0"/>
              <a:t>- организация подготовительного этапа;</a:t>
            </a:r>
            <a:endParaRPr lang="ru-RU" dirty="0"/>
          </a:p>
          <a:p>
            <a:pPr lvl="0"/>
            <a:r>
              <a:rPr lang="ru-RU" dirty="0" smtClean="0"/>
              <a:t>- подготовка выступлений </a:t>
            </a:r>
            <a:r>
              <a:rPr lang="ru-RU" dirty="0"/>
              <a:t>в форме докладов, а не сообщений, т.е. в выступлениях важно обозначить собственную </a:t>
            </a:r>
            <a:r>
              <a:rPr lang="ru-RU" dirty="0" smtClean="0"/>
              <a:t>позицию;</a:t>
            </a:r>
          </a:p>
          <a:p>
            <a:r>
              <a:rPr lang="ru-RU" dirty="0"/>
              <a:t>- организация обсуждения теоретического вопроса посредством интеграции;</a:t>
            </a:r>
          </a:p>
          <a:p>
            <a:r>
              <a:rPr lang="ru-RU" dirty="0"/>
              <a:t>-  особое значение уделяется человеческим проблемам, моральным </a:t>
            </a:r>
            <a:r>
              <a:rPr lang="ru-RU" dirty="0" smtClean="0"/>
              <a:t>ценностям.</a:t>
            </a:r>
            <a:endParaRPr lang="ru-RU" dirty="0"/>
          </a:p>
          <a:p>
            <a:endParaRPr 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421580" y="571726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Формы реализации Дальтон-технологии </a:t>
            </a:r>
            <a:endParaRPr lang="ru-RU" sz="3600" dirty="0">
              <a:solidFill>
                <a:srgbClr val="8238BA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47700" y="3028950"/>
            <a:ext cx="3448050" cy="2754773"/>
            <a:chOff x="8323618" y="3469520"/>
            <a:chExt cx="2565045" cy="2083557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1" b="5337"/>
            <a:stretch/>
          </p:blipFill>
          <p:spPr bwMode="auto">
            <a:xfrm>
              <a:off x="8323618" y="3469521"/>
              <a:ext cx="2565045" cy="2083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 descr="C:\Users\User\Desktop\шаттерсток\маска 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13" t="4345" r="15531" b="9075"/>
            <a:stretch/>
          </p:blipFill>
          <p:spPr bwMode="auto">
            <a:xfrm>
              <a:off x="8323618" y="3469520"/>
              <a:ext cx="2565045" cy="208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865357" y="2536007"/>
            <a:ext cx="2044126" cy="1597843"/>
            <a:chOff x="9923382" y="3495675"/>
            <a:chExt cx="1817726" cy="1398281"/>
          </a:xfrm>
        </p:grpSpPr>
        <p:pic>
          <p:nvPicPr>
            <p:cNvPr id="16" name="Picture 14" descr="Картинки по запросу стикер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2684" y="3495675"/>
              <a:ext cx="1684016" cy="1398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Заголовок 5"/>
            <p:cNvSpPr txBox="1">
              <a:spLocks/>
            </p:cNvSpPr>
            <p:nvPr/>
          </p:nvSpPr>
          <p:spPr>
            <a:xfrm rot="21054703">
              <a:off x="9923382" y="3648796"/>
              <a:ext cx="1817726" cy="1088175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b="1" i="1" dirty="0" smtClean="0">
                  <a:solidFill>
                    <a:schemeClr val="tx1"/>
                  </a:solidFill>
                </a:rPr>
                <a:t>Конференция</a:t>
              </a:r>
              <a:endParaRPr lang="ru-RU" sz="1800" b="1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6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6935" y="1401288"/>
            <a:ext cx="7790213" cy="409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37" y="1223158"/>
            <a:ext cx="7655125" cy="42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2129609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/>
              <a:t>Дальтон-технология </a:t>
            </a:r>
            <a:r>
              <a:rPr lang="ru-RU" sz="2200" dirty="0"/>
              <a:t>постоянно трансформируется в зависимости от требований общества, но главной остается идея </a:t>
            </a:r>
            <a:r>
              <a:rPr lang="ru-RU" sz="2200" b="1" i="1" dirty="0" err="1" smtClean="0"/>
              <a:t>ндивидуализации</a:t>
            </a:r>
            <a:r>
              <a:rPr lang="ru-RU" sz="2200" i="1" dirty="0"/>
              <a:t>,</a:t>
            </a:r>
            <a:r>
              <a:rPr lang="ru-RU" sz="2200" dirty="0"/>
              <a:t> которая</a:t>
            </a:r>
            <a:r>
              <a:rPr lang="ru-RU" sz="2200" i="1" dirty="0"/>
              <a:t> </a:t>
            </a:r>
            <a:r>
              <a:rPr lang="ru-RU" sz="2200" dirty="0"/>
              <a:t>ставит в центр всей </a:t>
            </a:r>
            <a:r>
              <a:rPr lang="ru-RU" sz="2200" dirty="0" smtClean="0"/>
              <a:t>образовательной </a:t>
            </a:r>
            <a:r>
              <a:rPr lang="ru-RU" sz="2200" dirty="0"/>
              <a:t>системы личность </a:t>
            </a:r>
            <a:r>
              <a:rPr lang="ru-RU" sz="2200" dirty="0" smtClean="0"/>
              <a:t>ребёнка</a:t>
            </a:r>
            <a:r>
              <a:rPr lang="ru-RU" sz="2200" dirty="0"/>
              <a:t>, обеспечение комфортных, бесконфликтных и безопасных условий </a:t>
            </a:r>
            <a:r>
              <a:rPr lang="ru-RU" sz="2200" dirty="0" smtClean="0"/>
              <a:t>её развития</a:t>
            </a:r>
            <a:r>
              <a:rPr lang="ru-RU" sz="2200" dirty="0"/>
              <a:t>, </a:t>
            </a:r>
            <a:r>
              <a:rPr lang="ru-RU" sz="2200" dirty="0" smtClean="0"/>
              <a:t>реализацию природных </a:t>
            </a:r>
            <a:r>
              <a:rPr lang="ru-RU" sz="2200" dirty="0"/>
              <a:t>потенциалов. </a:t>
            </a: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41559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pupil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474224"/>
            <a:ext cx="8378825" cy="558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2575" y="4124325"/>
            <a:ext cx="6210300" cy="23526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88289" y="4124325"/>
            <a:ext cx="6084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Уникальная целостная личность, находящаяся в центре внимания, стремится к максимальной реализации своих возможностей, открыта для восприятия нового опыта, способна на осознанный и ответственный выбор в разнообразных жизненных ситуациях. Именно достижение личностью таких качеств провозглашается главной целью </a:t>
            </a:r>
            <a:r>
              <a:rPr lang="ru-RU" sz="2000" dirty="0" smtClean="0"/>
              <a:t>Дальтон-технологии.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96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9327">
            <a:off x="839416" y="994643"/>
            <a:ext cx="6392752" cy="49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11"/>
          <p:cNvGrpSpPr/>
          <p:nvPr/>
        </p:nvGrpSpPr>
        <p:grpSpPr>
          <a:xfrm rot="1316639">
            <a:off x="9574742" y="1230213"/>
            <a:ext cx="1683959" cy="2333839"/>
            <a:chOff x="8525819" y="3042769"/>
            <a:chExt cx="1683959" cy="2333839"/>
          </a:xfrm>
        </p:grpSpPr>
        <p:grpSp>
          <p:nvGrpSpPr>
            <p:cNvPr id="6" name="Группа 5"/>
            <p:cNvGrpSpPr/>
            <p:nvPr/>
          </p:nvGrpSpPr>
          <p:grpSpPr>
            <a:xfrm rot="20229324">
              <a:off x="8525822" y="3067684"/>
              <a:ext cx="1683960" cy="2308923"/>
              <a:chOff x="6744072" y="3717032"/>
              <a:chExt cx="1749846" cy="2612598"/>
            </a:xfrm>
          </p:grpSpPr>
          <p:pic>
            <p:nvPicPr>
              <p:cNvPr id="8" name="Picture 6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70" b="10351"/>
              <a:stretch/>
            </p:blipFill>
            <p:spPr bwMode="auto">
              <a:xfrm>
                <a:off x="7104112" y="3717032"/>
                <a:ext cx="1389806" cy="2495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41"/>
              <a:stretch/>
            </p:blipFill>
            <p:spPr bwMode="auto">
              <a:xfrm>
                <a:off x="6744072" y="3717032"/>
                <a:ext cx="1749846" cy="2612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9" t="5400" b="51308"/>
            <a:stretch/>
          </p:blipFill>
          <p:spPr bwMode="auto">
            <a:xfrm rot="20220622">
              <a:off x="8685928" y="3042769"/>
              <a:ext cx="1278048" cy="112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Картинки по запросу ФГО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"/>
          <a:stretch/>
        </p:blipFill>
        <p:spPr bwMode="auto">
          <a:xfrm>
            <a:off x="8985352" y="2500306"/>
            <a:ext cx="1643074" cy="24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"/>
          <a:stretch/>
        </p:blipFill>
        <p:spPr bwMode="auto">
          <a:xfrm>
            <a:off x="7842344" y="3571876"/>
            <a:ext cx="1794008" cy="24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21165931">
            <a:off x="1128230" y="1713333"/>
            <a:ext cx="58768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5. В основе Стандарта лежит системно-</a:t>
            </a:r>
            <a:r>
              <a:rPr lang="ru-RU" dirty="0" err="1"/>
              <a:t>деятельностный</a:t>
            </a:r>
            <a:r>
              <a:rPr lang="ru-RU" dirty="0"/>
              <a:t> подход, который обеспечивает:</a:t>
            </a:r>
          </a:p>
          <a:p>
            <a:r>
              <a:rPr lang="ru-RU" dirty="0" smtClean="0"/>
              <a:t>- формирование </a:t>
            </a:r>
            <a:r>
              <a:rPr lang="ru-RU" dirty="0"/>
              <a:t>готовности к саморазвитию и непрерывному образованию;</a:t>
            </a:r>
          </a:p>
          <a:p>
            <a:r>
              <a:rPr lang="ru-RU" dirty="0" smtClean="0"/>
              <a:t>- проектирование </a:t>
            </a:r>
            <a:r>
              <a:rPr lang="ru-RU" dirty="0"/>
              <a:t>и конструирование социальной среды развития обучающихся в системе образования;</a:t>
            </a:r>
          </a:p>
          <a:p>
            <a:r>
              <a:rPr lang="ru-RU" dirty="0" smtClean="0"/>
              <a:t>- активную </a:t>
            </a:r>
            <a:r>
              <a:rPr lang="ru-RU" dirty="0"/>
              <a:t>учебно-познавательную деятельность обучающихся;</a:t>
            </a:r>
          </a:p>
          <a:p>
            <a:r>
              <a:rPr lang="ru-RU" dirty="0" smtClean="0"/>
              <a:t>- построение </a:t>
            </a:r>
            <a:r>
              <a:rPr lang="ru-RU" dirty="0"/>
              <a:t>образовательной деятельности с </a:t>
            </a:r>
            <a:r>
              <a:rPr lang="ru-RU" dirty="0" smtClean="0"/>
              <a:t>учётом </a:t>
            </a:r>
            <a:r>
              <a:rPr lang="ru-RU" dirty="0"/>
              <a:t>индивидуальных возрастных, психологических и физиологических особенностей обучающихся.</a:t>
            </a:r>
          </a:p>
        </p:txBody>
      </p:sp>
      <p:sp>
        <p:nvSpPr>
          <p:cNvPr id="14" name="Прямоугольник 13"/>
          <p:cNvSpPr/>
          <p:nvPr/>
        </p:nvSpPr>
        <p:spPr>
          <a:xfrm rot="21055348">
            <a:off x="5665613" y="4517315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ФГОС ООО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6935" y="1401288"/>
            <a:ext cx="7790213" cy="4096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Картинки по запросу китайские венз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23" y="1223158"/>
            <a:ext cx="7655125" cy="42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50110" y="2644169"/>
            <a:ext cx="6418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sz="2400" dirty="0"/>
              <a:t> </a:t>
            </a:r>
            <a:r>
              <a:rPr lang="ru-RU" sz="2400" dirty="0">
                <a:solidFill>
                  <a:srgbClr val="333333"/>
                </a:solidFill>
              </a:rPr>
              <a:t>Американский педагог Хелен </a:t>
            </a:r>
            <a:r>
              <a:rPr lang="ru-RU" sz="2400" dirty="0" err="1">
                <a:solidFill>
                  <a:srgbClr val="333333"/>
                </a:solidFill>
              </a:rPr>
              <a:t>Паркерхерст</a:t>
            </a:r>
            <a:r>
              <a:rPr lang="ru-RU" sz="2400" dirty="0">
                <a:solidFill>
                  <a:srgbClr val="333333"/>
                </a:solidFill>
              </a:rPr>
              <a:t> разработала «Лабораторный план», имеющий своей целью </a:t>
            </a:r>
            <a:r>
              <a:rPr lang="ru-RU" sz="2400" b="1" i="1" dirty="0">
                <a:solidFill>
                  <a:srgbClr val="333333"/>
                </a:solidFill>
              </a:rPr>
              <a:t>научить детей жить в социуме, развивать ум, тело и дух.</a:t>
            </a:r>
          </a:p>
        </p:txBody>
      </p:sp>
    </p:spTree>
    <p:extLst>
      <p:ext uri="{BB962C8B-B14F-4D97-AF65-F5344CB8AC3E}">
        <p14:creationId xmlns:p14="http://schemas.microsoft.com/office/powerpoint/2010/main" val="42793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95400" y="3255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Дальтон-технология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0613" y="2294626"/>
            <a:ext cx="3465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Цели</a:t>
            </a:r>
            <a:endParaRPr lang="ru-RU" sz="3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89804" y="3255963"/>
            <a:ext cx="489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e-BY" sz="2000" dirty="0" smtClean="0"/>
              <a:t>- обеспечить </a:t>
            </a:r>
            <a:r>
              <a:rPr lang="be-BY" sz="2000" dirty="0"/>
              <a:t>индивидуализированное развитие ученика;</a:t>
            </a:r>
            <a:endParaRPr lang="ru-RU" sz="2000" dirty="0"/>
          </a:p>
          <a:p>
            <a:pPr lvl="0"/>
            <a:r>
              <a:rPr lang="be-BY" sz="2000" dirty="0" smtClean="0"/>
              <a:t>- обеспечить </a:t>
            </a:r>
            <a:r>
              <a:rPr lang="be-BY" sz="2000" dirty="0"/>
              <a:t>развитие его социального опыта за счёт овладения навыками сотрудничества, ответсвенности в учебно-познавательной деятельности.</a:t>
            </a:r>
            <a:endParaRPr lang="ru-RU" sz="20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6960069" y="2223955"/>
            <a:ext cx="3758167" cy="2647194"/>
            <a:chOff x="6960069" y="2223955"/>
            <a:chExt cx="3758167" cy="2647194"/>
          </a:xfrm>
        </p:grpSpPr>
        <p:pic>
          <p:nvPicPr>
            <p:cNvPr id="18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3" r="6577" b="7974"/>
            <a:stretch/>
          </p:blipFill>
          <p:spPr bwMode="auto">
            <a:xfrm>
              <a:off x="6983418" y="2327467"/>
              <a:ext cx="3661578" cy="250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02" t="57306" r="-1695" b="-467"/>
            <a:stretch>
              <a:fillRect/>
            </a:stretch>
          </p:blipFill>
          <p:spPr bwMode="auto">
            <a:xfrm>
              <a:off x="8856405" y="2997224"/>
              <a:ext cx="985171" cy="163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9" r="69507"/>
            <a:stretch>
              <a:fillRect/>
            </a:stretch>
          </p:blipFill>
          <p:spPr bwMode="auto">
            <a:xfrm>
              <a:off x="7499557" y="2911822"/>
              <a:ext cx="1006246" cy="167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C:\Users\User\Desktop\шаттерсток\маска 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13" t="4345" r="15531" b="9075"/>
            <a:stretch/>
          </p:blipFill>
          <p:spPr bwMode="auto">
            <a:xfrm>
              <a:off x="6960069" y="2223955"/>
              <a:ext cx="3758167" cy="264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25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95400" y="3255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Дальтон-технология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0613" y="2294626"/>
            <a:ext cx="3465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Принципы</a:t>
            </a:r>
            <a:endParaRPr lang="ru-RU" sz="3200" b="1" dirty="0"/>
          </a:p>
        </p:txBody>
      </p:sp>
      <p:pic>
        <p:nvPicPr>
          <p:cNvPr id="11" name="Picture 2" descr="Картинки по запросу школьная дос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41" y="2115904"/>
            <a:ext cx="3927008" cy="296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учитель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94" y="2587014"/>
            <a:ext cx="2945490" cy="33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2" t="57306" r="-1695" b="-467"/>
          <a:stretch>
            <a:fillRect/>
          </a:stretch>
        </p:blipFill>
        <p:spPr bwMode="auto">
          <a:xfrm flipH="1">
            <a:off x="2138064" y="3255963"/>
            <a:ext cx="1562804" cy="242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490137" y="2587013"/>
            <a:ext cx="3366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Свобода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90137" y="3255963"/>
            <a:ext cx="35417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Самостоятельность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90136" y="3956523"/>
            <a:ext cx="3366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Сотрудничество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95400" y="3255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Дальтон-технология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0613" y="2294626"/>
            <a:ext cx="3465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Принципы</a:t>
            </a:r>
            <a:endParaRPr lang="ru-RU" sz="3200" b="1" dirty="0"/>
          </a:p>
        </p:txBody>
      </p:sp>
      <p:pic>
        <p:nvPicPr>
          <p:cNvPr id="11" name="Picture 2" descr="Картинки по запросу школьная дос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00" y="1773096"/>
            <a:ext cx="3338132" cy="252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учитель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687" y="2879401"/>
            <a:ext cx="2945490" cy="33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2" t="57306" r="-1695" b="-467"/>
          <a:stretch>
            <a:fillRect/>
          </a:stretch>
        </p:blipFill>
        <p:spPr bwMode="auto">
          <a:xfrm flipH="1">
            <a:off x="659211" y="3327413"/>
            <a:ext cx="1562804" cy="242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616716" y="2157863"/>
            <a:ext cx="2509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Свобода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57" y="3035026"/>
            <a:ext cx="4850674" cy="648453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право</a:t>
            </a:r>
            <a:r>
              <a:rPr lang="ru-RU" sz="1600" i="1" dirty="0" smtClean="0"/>
              <a:t> </a:t>
            </a:r>
            <a:r>
              <a:rPr lang="be-BY" sz="1600" dirty="0"/>
              <a:t>выбора учеником предмета, темы, партнёра, источников знаний, темпа, форм и способов </a:t>
            </a:r>
            <a:r>
              <a:rPr lang="be-BY" sz="1600" dirty="0" smtClean="0"/>
              <a:t>работы 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44933" y="3792826"/>
            <a:ext cx="4506934" cy="648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e-BY" sz="1600" dirty="0" smtClean="0"/>
              <a:t>ученик </a:t>
            </a:r>
            <a:r>
              <a:rPr lang="be-BY" sz="1600" dirty="0"/>
              <a:t>осуществляет свободное учение, </a:t>
            </a:r>
            <a:r>
              <a:rPr lang="be-BY" sz="1600" dirty="0" smtClean="0"/>
              <a:t>самоконтроль</a:t>
            </a:r>
            <a:r>
              <a:rPr lang="be-BY" sz="1600" dirty="0"/>
              <a:t>, </a:t>
            </a:r>
            <a:r>
              <a:rPr lang="be-BY" sz="1600" dirty="0" smtClean="0"/>
              <a:t>взаимоконтроль</a:t>
            </a:r>
            <a:endParaRPr lang="ru-RU" sz="1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57106" y="5279417"/>
            <a:ext cx="4861887" cy="648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1600" dirty="0" smtClean="0"/>
              <a:t>ученик </a:t>
            </a:r>
            <a:r>
              <a:rPr lang="be-BY" sz="1600" dirty="0"/>
              <a:t>индивидуально отчитывается перед </a:t>
            </a:r>
            <a:r>
              <a:rPr lang="be-BY" sz="1600" dirty="0" smtClean="0"/>
              <a:t>учителем</a:t>
            </a:r>
            <a:endParaRPr lang="ru-RU" sz="16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53752" y="4541297"/>
            <a:ext cx="4675517" cy="6480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e-BY" sz="1600" dirty="0" smtClean="0"/>
              <a:t>окончательно </a:t>
            </a:r>
            <a:r>
              <a:rPr lang="be-BY" sz="1600" dirty="0"/>
              <a:t>уровень достижения цели оценивает учитель по каждому </a:t>
            </a:r>
            <a:r>
              <a:rPr lang="be-BY" sz="1600" dirty="0" smtClean="0"/>
              <a:t>выполненному заданию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16716" y="2676286"/>
            <a:ext cx="2509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22924" y="3129481"/>
            <a:ext cx="30968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ответственность</a:t>
            </a:r>
            <a:endParaRPr lang="ru-RU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6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 animBg="1"/>
      <p:bldP spid="18" grpId="0" animBg="1"/>
      <p:bldP spid="19" grpId="0" animBg="1"/>
      <p:bldP spid="20" grpId="0" animBg="1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95400" y="3255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411498" y="543873"/>
            <a:ext cx="11153104" cy="15223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8238BA"/>
                </a:solidFill>
              </a:rPr>
              <a:t>Дальтон-технология</a:t>
            </a:r>
            <a:endParaRPr lang="ru-RU" sz="3600" dirty="0">
              <a:solidFill>
                <a:srgbClr val="8238B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0613" y="2294626"/>
            <a:ext cx="3465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Принципы</a:t>
            </a:r>
            <a:endParaRPr lang="ru-RU" sz="3200" b="1" dirty="0"/>
          </a:p>
        </p:txBody>
      </p:sp>
      <p:pic>
        <p:nvPicPr>
          <p:cNvPr id="11" name="Picture 2" descr="Картинки по запросу школьная дос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00" y="1773096"/>
            <a:ext cx="3338132" cy="252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учитель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687" y="2879401"/>
            <a:ext cx="2945490" cy="33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2" t="57306" r="-1695" b="-467"/>
          <a:stretch>
            <a:fillRect/>
          </a:stretch>
        </p:blipFill>
        <p:spPr bwMode="auto">
          <a:xfrm flipH="1">
            <a:off x="659211" y="3327413"/>
            <a:ext cx="1562804" cy="242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202300" y="2307057"/>
            <a:ext cx="32442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Самостоятельность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41000" y="3228612"/>
            <a:ext cx="3916393" cy="648453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выбор </a:t>
            </a:r>
            <a:r>
              <a:rPr lang="ru-RU" sz="1600" dirty="0"/>
              <a:t>учеником уровня </a:t>
            </a:r>
            <a:r>
              <a:rPr lang="ru-RU" sz="1600" dirty="0" smtClean="0"/>
              <a:t>познавательной деятельности</a:t>
            </a:r>
            <a:endParaRPr lang="ru-RU" sz="16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73234" y="4226811"/>
            <a:ext cx="3584029" cy="648453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выбор </a:t>
            </a:r>
            <a:r>
              <a:rPr lang="ru-RU" sz="1600" dirty="0"/>
              <a:t>учеником </a:t>
            </a:r>
            <a:r>
              <a:rPr lang="ru-RU" sz="1600" dirty="0" smtClean="0"/>
              <a:t>маршрута развития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091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2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2986</TotalTime>
  <Words>1414</Words>
  <Application>Microsoft Office PowerPoint</Application>
  <PresentationFormat>Широкоэкранный</PresentationFormat>
  <Paragraphs>193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Garamond</vt:lpstr>
      <vt:lpstr>Times New Roman</vt:lpstr>
      <vt:lpstr>Натуральные материалы</vt:lpstr>
      <vt:lpstr>Реализация личностного развития ребёнка посредством Дальтон-технологии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RePack by Diakov</cp:lastModifiedBy>
  <cp:revision>314</cp:revision>
  <dcterms:created xsi:type="dcterms:W3CDTF">2017-01-09T10:38:11Z</dcterms:created>
  <dcterms:modified xsi:type="dcterms:W3CDTF">2017-05-07T16:28:25Z</dcterms:modified>
</cp:coreProperties>
</file>